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</p:sldIdLst>
  <p:sldSz cx="7556500" cy="10693400"/>
  <p:notesSz cx="6858000" cy="9144000"/>
  <p:embeddedFontLst>
    <p:embeddedFont>
      <p:font typeface="Sofia Sans Heavy" charset="1" panose="00000000000000000000"/>
      <p:regular r:id="rId8"/>
    </p:embeddedFont>
    <p:embeddedFont>
      <p:font typeface="Sofia Sans" charset="1" panose="00000000000000000000"/>
      <p:regular r:id="rId9"/>
    </p:embeddedFont>
    <p:embeddedFont>
      <p:font typeface="Sofia Sans Bold" charset="1" panose="00000000000000000000"/>
      <p:regular r:id="rId10"/>
    </p:embeddedFont>
    <p:embeddedFont>
      <p:font typeface="Sofia Sans Italics" charset="1" panose="00000000000000000000"/>
      <p:regular r:id="rId11"/>
    </p:embeddedFont>
    <p:embeddedFont>
      <p:font typeface="Open Dyslexic Bold" charset="1" panose="00000800000000000000"/>
      <p:regular r:id="rId12"/>
    </p:embeddedFont>
    <p:embeddedFont>
      <p:font typeface="Open Dyslexic" charset="1" panose="00000500000000000000"/>
      <p:regular r:id="rId13"/>
    </p:embeddedFont>
    <p:embeddedFont>
      <p:font typeface="Manrope" charset="1" panose="00000000000000000000"/>
      <p:regular r:id="rId1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fonts/font10.fntdata" Type="http://schemas.openxmlformats.org/officeDocument/2006/relationships/font"/><Relationship Id="rId11" Target="fonts/font11.fntdata" Type="http://schemas.openxmlformats.org/officeDocument/2006/relationships/font"/><Relationship Id="rId12" Target="fonts/font12.fntdata" Type="http://schemas.openxmlformats.org/officeDocument/2006/relationships/font"/><Relationship Id="rId13" Target="fonts/font13.fntdata" Type="http://schemas.openxmlformats.org/officeDocument/2006/relationships/font"/><Relationship Id="rId14" Target="fonts/font14.fntdata" Type="http://schemas.openxmlformats.org/officeDocument/2006/relationships/font"/><Relationship Id="rId2" Target="presProps.xml" Type="http://schemas.openxmlformats.org/officeDocument/2006/relationships/presProps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fonts/font8.fntdata" Type="http://schemas.openxmlformats.org/officeDocument/2006/relationships/font"/><Relationship Id="rId9" Target="fonts/font9.fntdata" Type="http://schemas.openxmlformats.org/officeDocument/2006/relationships/font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pn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Relationship Id="rId3" Target="../media/image4.sv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308432" y="235897"/>
            <a:ext cx="1423421" cy="412009"/>
          </a:xfrm>
          <a:custGeom>
            <a:avLst/>
            <a:gdLst/>
            <a:ahLst/>
            <a:cxnLst/>
            <a:rect r="r" b="b" t="t" l="l"/>
            <a:pathLst>
              <a:path h="412009" w="1423421">
                <a:moveTo>
                  <a:pt x="0" y="0"/>
                </a:moveTo>
                <a:lnTo>
                  <a:pt x="1423420" y="0"/>
                </a:lnTo>
                <a:lnTo>
                  <a:pt x="1423420" y="412010"/>
                </a:lnTo>
                <a:lnTo>
                  <a:pt x="0" y="41201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AutoShape 3" id="3"/>
          <p:cNvSpPr/>
          <p:nvPr/>
        </p:nvSpPr>
        <p:spPr>
          <a:xfrm>
            <a:off x="2057729" y="9860714"/>
            <a:ext cx="4509936" cy="0"/>
          </a:xfrm>
          <a:prstGeom prst="line">
            <a:avLst/>
          </a:prstGeom>
          <a:ln cap="flat" w="9525">
            <a:solidFill>
              <a:srgbClr val="00000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4" id="4"/>
          <p:cNvSpPr/>
          <p:nvPr/>
        </p:nvSpPr>
        <p:spPr>
          <a:xfrm flipH="false" flipV="false" rot="0">
            <a:off x="5192629" y="3900996"/>
            <a:ext cx="1837119" cy="2590380"/>
          </a:xfrm>
          <a:custGeom>
            <a:avLst/>
            <a:gdLst/>
            <a:ahLst/>
            <a:cxnLst/>
            <a:rect r="r" b="b" t="t" l="l"/>
            <a:pathLst>
              <a:path h="2590380" w="1837119">
                <a:moveTo>
                  <a:pt x="0" y="0"/>
                </a:moveTo>
                <a:lnTo>
                  <a:pt x="1837119" y="0"/>
                </a:lnTo>
                <a:lnTo>
                  <a:pt x="1837119" y="2590380"/>
                </a:lnTo>
                <a:lnTo>
                  <a:pt x="0" y="259038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  <a:ln w="19050" cap="sq">
            <a:solidFill>
              <a:srgbClr val="BBBBBB"/>
            </a:solidFill>
            <a:prstDash val="solid"/>
            <a:miter/>
          </a:ln>
        </p:spPr>
      </p:sp>
      <p:sp>
        <p:nvSpPr>
          <p:cNvPr name="TextBox 5" id="5"/>
          <p:cNvSpPr txBox="true"/>
          <p:nvPr/>
        </p:nvSpPr>
        <p:spPr>
          <a:xfrm rot="0">
            <a:off x="308432" y="1018377"/>
            <a:ext cx="6891568" cy="43027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584"/>
              </a:lnSpc>
              <a:spcBef>
                <a:spcPct val="0"/>
              </a:spcBef>
            </a:pPr>
            <a:r>
              <a:rPr lang="en-US" sz="2560" b="true">
                <a:solidFill>
                  <a:srgbClr val="000000"/>
                </a:solidFill>
                <a:latin typeface="Sofia Sans Heavy"/>
                <a:ea typeface="Sofia Sans Heavy"/>
                <a:cs typeface="Sofia Sans Heavy"/>
                <a:sym typeface="Sofia Sans Heavy"/>
              </a:rPr>
              <a:t>Before the Writing Begins: Teacher Prep Guide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308432" y="1525586"/>
            <a:ext cx="6612520" cy="4173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671"/>
              </a:lnSpc>
              <a:spcBef>
                <a:spcPct val="0"/>
              </a:spcBef>
            </a:pPr>
            <a:r>
              <a:rPr lang="en-US" sz="1194">
                <a:solidFill>
                  <a:srgbClr val="615956"/>
                </a:solidFill>
                <a:latin typeface="Sofia Sans"/>
                <a:ea typeface="Sofia Sans"/>
                <a:cs typeface="Sofia Sans"/>
                <a:sym typeface="Sofia Sans"/>
              </a:rPr>
              <a:t>To</a:t>
            </a:r>
            <a:r>
              <a:rPr lang="en-US" sz="1194">
                <a:solidFill>
                  <a:srgbClr val="615956"/>
                </a:solidFill>
                <a:latin typeface="Sofia Sans"/>
                <a:ea typeface="Sofia Sans"/>
                <a:cs typeface="Sofia Sans"/>
                <a:sym typeface="Sofia Sans"/>
              </a:rPr>
              <a:t> give your students the best experience as authors, follow these simple steps to "bolt on" your class theme to this project.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360453" y="2247245"/>
            <a:ext cx="3050594" cy="23209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907"/>
              </a:lnSpc>
              <a:spcBef>
                <a:spcPct val="0"/>
              </a:spcBef>
            </a:pPr>
            <a:r>
              <a:rPr lang="en-US" sz="1362" b="true">
                <a:solidFill>
                  <a:srgbClr val="FF6833"/>
                </a:solidFill>
                <a:latin typeface="Sofia Sans Bold"/>
                <a:ea typeface="Sofia Sans Bold"/>
                <a:cs typeface="Sofia Sans Bold"/>
                <a:sym typeface="Sofia Sans Bold"/>
              </a:rPr>
              <a:t>S</a:t>
            </a:r>
            <a:r>
              <a:rPr lang="en-US" b="true" sz="1362">
                <a:solidFill>
                  <a:srgbClr val="FF6833"/>
                </a:solidFill>
                <a:latin typeface="Sofia Sans Bold"/>
                <a:ea typeface="Sofia Sans Bold"/>
                <a:cs typeface="Sofia Sans Bold"/>
                <a:sym typeface="Sofia Sans Bold"/>
              </a:rPr>
              <a:t>tep 1: Define Your "North Star" Theme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360453" y="2486090"/>
            <a:ext cx="6839095" cy="55213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0" indent="0" lvl="0">
              <a:lnSpc>
                <a:spcPts val="2266"/>
              </a:lnSpc>
              <a:spcBef>
                <a:spcPct val="0"/>
              </a:spcBef>
            </a:pPr>
            <a:r>
              <a:rPr lang="en-US" b="true" sz="1199">
                <a:solidFill>
                  <a:srgbClr val="000000"/>
                </a:solidFill>
                <a:latin typeface="Sofia Sans Bold"/>
                <a:ea typeface="Sofia Sans Bold"/>
                <a:cs typeface="Sofia Sans Bold"/>
                <a:sym typeface="Sofia Sans Bold"/>
              </a:rPr>
              <a:t>D</a:t>
            </a:r>
            <a:r>
              <a:rPr lang="en-US" b="true" sz="1199" strike="noStrike" u="none">
                <a:solidFill>
                  <a:srgbClr val="000000"/>
                </a:solidFill>
                <a:latin typeface="Sofia Sans Bold"/>
                <a:ea typeface="Sofia Sans Bold"/>
                <a:cs typeface="Sofia Sans Bold"/>
                <a:sym typeface="Sofia Sans Bold"/>
              </a:rPr>
              <a:t>ecide on the topic your students will write </a:t>
            </a:r>
            <a:r>
              <a:rPr lang="en-US" b="true" sz="1199" strike="noStrike" u="none">
                <a:solidFill>
                  <a:srgbClr val="000000"/>
                </a:solidFill>
                <a:latin typeface="Sofia Sans Bold"/>
                <a:ea typeface="Sofia Sans Bold"/>
                <a:cs typeface="Sofia Sans Bold"/>
                <a:sym typeface="Sofia Sans Bold"/>
              </a:rPr>
              <a:t>ab</a:t>
            </a:r>
            <a:r>
              <a:rPr lang="en-US" b="true" sz="1199" strike="noStrike" u="none">
                <a:solidFill>
                  <a:srgbClr val="000000"/>
                </a:solidFill>
                <a:latin typeface="Sofia Sans Bold"/>
                <a:ea typeface="Sofia Sans Bold"/>
                <a:cs typeface="Sofia Sans Bold"/>
                <a:sym typeface="Sofia Sans Bold"/>
              </a:rPr>
              <a:t>o</a:t>
            </a:r>
            <a:r>
              <a:rPr lang="en-US" b="true" sz="1199" strike="noStrike" u="none">
                <a:solidFill>
                  <a:srgbClr val="000000"/>
                </a:solidFill>
                <a:latin typeface="Sofia Sans Bold"/>
                <a:ea typeface="Sofia Sans Bold"/>
                <a:cs typeface="Sofia Sans Bold"/>
                <a:sym typeface="Sofia Sans Bold"/>
              </a:rPr>
              <a:t>ut.</a:t>
            </a:r>
            <a:r>
              <a:rPr lang="en-US" b="true" sz="1199" strike="noStrike" u="none">
                <a:solidFill>
                  <a:srgbClr val="000000"/>
                </a:solidFill>
                <a:latin typeface="Sofia Sans Bold"/>
                <a:ea typeface="Sofia Sans Bold"/>
                <a:cs typeface="Sofia Sans Bold"/>
                <a:sym typeface="Sofia Sans Bold"/>
              </a:rPr>
              <a:t> Th</a:t>
            </a:r>
            <a:r>
              <a:rPr lang="en-US" b="true" sz="1199" strike="noStrike" u="none">
                <a:solidFill>
                  <a:srgbClr val="000000"/>
                </a:solidFill>
                <a:latin typeface="Sofia Sans Bold"/>
                <a:ea typeface="Sofia Sans Bold"/>
                <a:cs typeface="Sofia Sans Bold"/>
                <a:sym typeface="Sofia Sans Bold"/>
              </a:rPr>
              <a:t>is</a:t>
            </a:r>
            <a:r>
              <a:rPr lang="en-US" b="true" sz="1199" strike="noStrike" u="none">
                <a:solidFill>
                  <a:srgbClr val="000000"/>
                </a:solidFill>
                <a:latin typeface="Sofia Sans Bold"/>
                <a:ea typeface="Sofia Sans Bold"/>
                <a:cs typeface="Sofia Sans Bold"/>
                <a:sym typeface="Sofia Sans Bold"/>
              </a:rPr>
              <a:t> cou</a:t>
            </a:r>
            <a:r>
              <a:rPr lang="en-US" b="true" sz="1199" strike="noStrike" u="none">
                <a:solidFill>
                  <a:srgbClr val="000000"/>
                </a:solidFill>
                <a:latin typeface="Sofia Sans Bold"/>
                <a:ea typeface="Sofia Sans Bold"/>
                <a:cs typeface="Sofia Sans Bold"/>
                <a:sym typeface="Sofia Sans Bold"/>
              </a:rPr>
              <a:t>l</a:t>
            </a:r>
            <a:r>
              <a:rPr lang="en-US" b="true" sz="1199" strike="noStrike" u="none">
                <a:solidFill>
                  <a:srgbClr val="000000"/>
                </a:solidFill>
                <a:latin typeface="Sofia Sans Bold"/>
                <a:ea typeface="Sofia Sans Bold"/>
                <a:cs typeface="Sofia Sans Bold"/>
                <a:sym typeface="Sofia Sans Bold"/>
              </a:rPr>
              <a:t>d be </a:t>
            </a:r>
            <a:r>
              <a:rPr lang="en-US" b="true" sz="1199" strike="noStrike" u="none">
                <a:solidFill>
                  <a:srgbClr val="000000"/>
                </a:solidFill>
                <a:latin typeface="Sofia Sans Bold"/>
                <a:ea typeface="Sofia Sans Bold"/>
                <a:cs typeface="Sofia Sans Bold"/>
                <a:sym typeface="Sofia Sans Bold"/>
              </a:rPr>
              <a:t>anything</a:t>
            </a:r>
            <a:r>
              <a:rPr lang="en-US" b="true" sz="1199" strike="noStrike" u="none">
                <a:solidFill>
                  <a:srgbClr val="000000"/>
                </a:solidFill>
                <a:latin typeface="Sofia Sans Bold"/>
                <a:ea typeface="Sofia Sans Bold"/>
                <a:cs typeface="Sofia Sans Bold"/>
                <a:sym typeface="Sofia Sans Bold"/>
              </a:rPr>
              <a:t> you are currently teaching!</a:t>
            </a:r>
          </a:p>
          <a:p>
            <a:pPr algn="just" marL="258928" indent="-129464" lvl="1">
              <a:lnSpc>
                <a:spcPts val="2266"/>
              </a:lnSpc>
              <a:spcBef>
                <a:spcPct val="0"/>
              </a:spcBef>
              <a:buFont typeface="Arial"/>
              <a:buChar char="•"/>
            </a:pPr>
            <a:r>
              <a:rPr lang="en-US" sz="1199" i="true" strike="noStrike" u="none">
                <a:solidFill>
                  <a:srgbClr val="000000"/>
                </a:solidFill>
                <a:latin typeface="Sofia Sans Italics"/>
                <a:ea typeface="Sofia Sans Italics"/>
                <a:cs typeface="Sofia Sans Italics"/>
                <a:sym typeface="Sofia Sans Italics"/>
              </a:rPr>
              <a:t>Examples: Life on a Far</a:t>
            </a:r>
            <a:r>
              <a:rPr lang="en-US" sz="1199" i="true" strike="noStrike" u="none">
                <a:solidFill>
                  <a:srgbClr val="000000"/>
                </a:solidFill>
                <a:latin typeface="Sofia Sans Italics"/>
                <a:ea typeface="Sofia Sans Italics"/>
                <a:cs typeface="Sofia Sans Italics"/>
                <a:sym typeface="Sofia Sans Italics"/>
              </a:rPr>
              <a:t>m,</a:t>
            </a:r>
            <a:r>
              <a:rPr lang="en-US" sz="1199" i="true" strike="noStrike" u="none">
                <a:solidFill>
                  <a:srgbClr val="000000"/>
                </a:solidFill>
                <a:latin typeface="Sofia Sans Italics"/>
                <a:ea typeface="Sofia Sans Italics"/>
                <a:cs typeface="Sofia Sans Italics"/>
                <a:sym typeface="Sofia Sans Italics"/>
              </a:rPr>
              <a:t> The Solar System, </a:t>
            </a:r>
            <a:r>
              <a:rPr lang="en-US" sz="1199" i="true" strike="noStrike" u="none">
                <a:solidFill>
                  <a:srgbClr val="000000"/>
                </a:solidFill>
                <a:latin typeface="Sofia Sans Italics"/>
                <a:ea typeface="Sofia Sans Italics"/>
                <a:cs typeface="Sofia Sans Italics"/>
                <a:sym typeface="Sofia Sans Italics"/>
              </a:rPr>
              <a:t>Exp</a:t>
            </a:r>
            <a:r>
              <a:rPr lang="en-US" sz="1199" i="true" strike="noStrike" u="none">
                <a:solidFill>
                  <a:srgbClr val="000000"/>
                </a:solidFill>
                <a:latin typeface="Sofia Sans Italics"/>
                <a:ea typeface="Sofia Sans Italics"/>
                <a:cs typeface="Sofia Sans Italics"/>
                <a:sym typeface="Sofia Sans Italics"/>
              </a:rPr>
              <a:t>lo</a:t>
            </a:r>
            <a:r>
              <a:rPr lang="en-US" sz="1199" i="true" strike="noStrike" u="none">
                <a:solidFill>
                  <a:srgbClr val="000000"/>
                </a:solidFill>
                <a:latin typeface="Sofia Sans Italics"/>
                <a:ea typeface="Sofia Sans Italics"/>
                <a:cs typeface="Sofia Sans Italics"/>
                <a:sym typeface="Sofia Sans Italics"/>
              </a:rPr>
              <a:t>ri</a:t>
            </a:r>
            <a:r>
              <a:rPr lang="en-US" sz="1199" i="true" strike="noStrike" u="none">
                <a:solidFill>
                  <a:srgbClr val="000000"/>
                </a:solidFill>
                <a:latin typeface="Sofia Sans Italics"/>
                <a:ea typeface="Sofia Sans Italics"/>
                <a:cs typeface="Sofia Sans Italics"/>
                <a:sym typeface="Sofia Sans Italics"/>
              </a:rPr>
              <a:t>ng the Arctic, or Our Community Heroes.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360905" y="3576426"/>
            <a:ext cx="3050594" cy="23209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907"/>
              </a:lnSpc>
              <a:spcBef>
                <a:spcPct val="0"/>
              </a:spcBef>
            </a:pPr>
            <a:r>
              <a:rPr lang="en-US" sz="1362" b="true">
                <a:solidFill>
                  <a:srgbClr val="FF6833"/>
                </a:solidFill>
                <a:latin typeface="Sofia Sans Bold"/>
                <a:ea typeface="Sofia Sans Bold"/>
                <a:cs typeface="Sofia Sans Bold"/>
                <a:sym typeface="Sofia Sans Bold"/>
              </a:rPr>
              <a:t>S</a:t>
            </a:r>
            <a:r>
              <a:rPr lang="en-US" b="true" sz="1362">
                <a:solidFill>
                  <a:srgbClr val="FF6833"/>
                </a:solidFill>
                <a:latin typeface="Sofia Sans Bold"/>
                <a:ea typeface="Sofia Sans Bold"/>
                <a:cs typeface="Sofia Sans Bold"/>
                <a:sym typeface="Sofia Sans Bold"/>
              </a:rPr>
              <a:t>tep 2: Prepare Your Prompts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360905" y="3815271"/>
            <a:ext cx="4507373" cy="26761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2254"/>
              </a:lnSpc>
            </a:pPr>
            <a:r>
              <a:rPr lang="en-US" b="true" sz="1199">
                <a:solidFill>
                  <a:srgbClr val="000000"/>
                </a:solidFill>
                <a:latin typeface="Sofia Sans Bold"/>
                <a:ea typeface="Sofia Sans Bold"/>
                <a:cs typeface="Sofia Sans Bold"/>
                <a:sym typeface="Sofia Sans Bold"/>
              </a:rPr>
              <a:t>Choos</a:t>
            </a:r>
            <a:r>
              <a:rPr lang="en-US" b="true" sz="1199" strike="noStrike" u="none">
                <a:solidFill>
                  <a:srgbClr val="000000"/>
                </a:solidFill>
                <a:latin typeface="Sofia Sans Bold"/>
                <a:ea typeface="Sofia Sans Bold"/>
                <a:cs typeface="Sofia Sans Bold"/>
                <a:sym typeface="Sofia Sans Bold"/>
              </a:rPr>
              <a:t>e the option that works best for your classroom flow today:</a:t>
            </a:r>
          </a:p>
          <a:p>
            <a:pPr algn="just" marL="0" indent="0" lvl="0">
              <a:lnSpc>
                <a:spcPts val="2254"/>
              </a:lnSpc>
            </a:pPr>
            <a:r>
              <a:rPr lang="en-US" sz="1199" strike="noStrike" u="sng">
                <a:solidFill>
                  <a:srgbClr val="000000"/>
                </a:solidFill>
                <a:latin typeface="Sofia Sans"/>
                <a:ea typeface="Sofia Sans"/>
                <a:cs typeface="Sofia Sans"/>
                <a:sym typeface="Sofia Sans"/>
              </a:rPr>
              <a:t>Option A (The Custom Print-Out): </a:t>
            </a:r>
          </a:p>
          <a:p>
            <a:pPr algn="just" marL="0" indent="0" lvl="0">
              <a:lnSpc>
                <a:spcPts val="2254"/>
              </a:lnSpc>
            </a:pPr>
            <a:r>
              <a:rPr lang="en-US" sz="1199" strike="noStrike" u="none">
                <a:solidFill>
                  <a:srgbClr val="000000"/>
                </a:solidFill>
                <a:latin typeface="Sofia Sans"/>
                <a:ea typeface="Sofia Sans"/>
                <a:cs typeface="Sofia Sans"/>
                <a:sym typeface="Sofia Sans"/>
              </a:rPr>
              <a:t>Open the Prompt Sheet template. Type specific prompts based on your theme into the boxes. Print the sheet and hand it out; student</a:t>
            </a:r>
            <a:r>
              <a:rPr lang="en-US" sz="1199" strike="noStrike" u="none">
                <a:solidFill>
                  <a:srgbClr val="000000"/>
                </a:solidFill>
                <a:latin typeface="Sofia Sans"/>
                <a:ea typeface="Sofia Sans"/>
                <a:cs typeface="Sofia Sans"/>
                <a:sym typeface="Sofia Sans"/>
              </a:rPr>
              <a:t>s</a:t>
            </a:r>
            <a:r>
              <a:rPr lang="en-US" sz="1199" strike="noStrike" u="none">
                <a:solidFill>
                  <a:srgbClr val="000000"/>
                </a:solidFill>
                <a:latin typeface="Sofia Sans"/>
                <a:ea typeface="Sofia Sans"/>
                <a:cs typeface="Sofia Sans"/>
                <a:sym typeface="Sofia Sans"/>
              </a:rPr>
              <a:t> </a:t>
            </a:r>
            <a:r>
              <a:rPr lang="en-US" sz="1199" strike="noStrike" u="none">
                <a:solidFill>
                  <a:srgbClr val="000000"/>
                </a:solidFill>
                <a:latin typeface="Sofia Sans"/>
                <a:ea typeface="Sofia Sans"/>
                <a:cs typeface="Sofia Sans"/>
                <a:sym typeface="Sofia Sans"/>
              </a:rPr>
              <a:t>will</a:t>
            </a:r>
            <a:r>
              <a:rPr lang="en-US" sz="1199" strike="noStrike" u="none">
                <a:solidFill>
                  <a:srgbClr val="000000"/>
                </a:solidFill>
                <a:latin typeface="Sofia Sans"/>
                <a:ea typeface="Sofia Sans"/>
                <a:cs typeface="Sofia Sans"/>
                <a:sym typeface="Sofia Sans"/>
              </a:rPr>
              <a:t> </a:t>
            </a:r>
            <a:r>
              <a:rPr lang="en-US" sz="1199" strike="noStrike" u="none">
                <a:solidFill>
                  <a:srgbClr val="000000"/>
                </a:solidFill>
                <a:latin typeface="Sofia Sans"/>
                <a:ea typeface="Sofia Sans"/>
                <a:cs typeface="Sofia Sans"/>
                <a:sym typeface="Sofia Sans"/>
              </a:rPr>
              <a:t>cu</a:t>
            </a:r>
            <a:r>
              <a:rPr lang="en-US" sz="1199" strike="noStrike" u="none">
                <a:solidFill>
                  <a:srgbClr val="000000"/>
                </a:solidFill>
                <a:latin typeface="Sofia Sans"/>
                <a:ea typeface="Sofia Sans"/>
                <a:cs typeface="Sofia Sans"/>
                <a:sym typeface="Sofia Sans"/>
              </a:rPr>
              <a:t>t out their favorite and glue it to their Brainstorm Sheet.</a:t>
            </a:r>
          </a:p>
          <a:p>
            <a:pPr algn="just">
              <a:lnSpc>
                <a:spcPts val="1314"/>
              </a:lnSpc>
            </a:pPr>
          </a:p>
          <a:p>
            <a:pPr algn="just">
              <a:lnSpc>
                <a:spcPts val="2254"/>
              </a:lnSpc>
            </a:pPr>
            <a:r>
              <a:rPr lang="en-US" sz="1199" strike="noStrike" u="sng">
                <a:solidFill>
                  <a:srgbClr val="000000"/>
                </a:solidFill>
                <a:latin typeface="Sofia Sans"/>
                <a:ea typeface="Sofia Sans"/>
                <a:cs typeface="Sofia Sans"/>
                <a:sym typeface="Sofia Sans"/>
              </a:rPr>
              <a:t>Option B (The Whiteboard Method): </a:t>
            </a:r>
          </a:p>
          <a:p>
            <a:pPr algn="just">
              <a:lnSpc>
                <a:spcPts val="2254"/>
              </a:lnSpc>
            </a:pPr>
            <a:r>
              <a:rPr lang="en-US" sz="1199" strike="noStrike" u="none">
                <a:solidFill>
                  <a:srgbClr val="000000"/>
                </a:solidFill>
                <a:latin typeface="Sofia Sans"/>
                <a:ea typeface="Sofia Sans"/>
                <a:cs typeface="Sofia Sans"/>
                <a:sym typeface="Sofia Sans"/>
              </a:rPr>
              <a:t>Write 3-6 story promp</a:t>
            </a:r>
            <a:r>
              <a:rPr lang="en-US" sz="1199" strike="noStrike" u="none">
                <a:solidFill>
                  <a:srgbClr val="000000"/>
                </a:solidFill>
                <a:latin typeface="Sofia Sans"/>
                <a:ea typeface="Sofia Sans"/>
                <a:cs typeface="Sofia Sans"/>
                <a:sym typeface="Sofia Sans"/>
              </a:rPr>
              <a:t>ts on your whiteboard. Giv</a:t>
            </a:r>
            <a:r>
              <a:rPr lang="en-US" sz="1199" strike="noStrike" u="none">
                <a:solidFill>
                  <a:srgbClr val="000000"/>
                </a:solidFill>
                <a:latin typeface="Sofia Sans"/>
                <a:ea typeface="Sofia Sans"/>
                <a:cs typeface="Sofia Sans"/>
                <a:sym typeface="Sofia Sans"/>
              </a:rPr>
              <a:t>e</a:t>
            </a:r>
            <a:r>
              <a:rPr lang="en-US" sz="1199" strike="noStrike" u="none">
                <a:solidFill>
                  <a:srgbClr val="000000"/>
                </a:solidFill>
                <a:latin typeface="Sofia Sans"/>
                <a:ea typeface="Sofia Sans"/>
                <a:cs typeface="Sofia Sans"/>
                <a:sym typeface="Sofia Sans"/>
              </a:rPr>
              <a:t> </a:t>
            </a:r>
            <a:r>
              <a:rPr lang="en-US" sz="1199" strike="noStrike" u="none">
                <a:solidFill>
                  <a:srgbClr val="000000"/>
                </a:solidFill>
                <a:latin typeface="Sofia Sans"/>
                <a:ea typeface="Sofia Sans"/>
                <a:cs typeface="Sofia Sans"/>
                <a:sym typeface="Sofia Sans"/>
              </a:rPr>
              <a:t>s</a:t>
            </a:r>
            <a:r>
              <a:rPr lang="en-US" sz="1199" strike="noStrike" u="none">
                <a:solidFill>
                  <a:srgbClr val="000000"/>
                </a:solidFill>
                <a:latin typeface="Sofia Sans"/>
                <a:ea typeface="Sofia Sans"/>
                <a:cs typeface="Sofia Sans"/>
                <a:sym typeface="Sofia Sans"/>
              </a:rPr>
              <a:t>tud</a:t>
            </a:r>
            <a:r>
              <a:rPr lang="en-US" sz="1199" strike="noStrike" u="none">
                <a:solidFill>
                  <a:srgbClr val="000000"/>
                </a:solidFill>
                <a:latin typeface="Sofia Sans"/>
                <a:ea typeface="Sofia Sans"/>
                <a:cs typeface="Sofia Sans"/>
                <a:sym typeface="Sofia Sans"/>
              </a:rPr>
              <a:t>ent</a:t>
            </a:r>
            <a:r>
              <a:rPr lang="en-US" sz="1199" strike="noStrike" u="none">
                <a:solidFill>
                  <a:srgbClr val="000000"/>
                </a:solidFill>
                <a:latin typeface="Sofia Sans"/>
                <a:ea typeface="Sofia Sans"/>
                <a:cs typeface="Sofia Sans"/>
                <a:sym typeface="Sofia Sans"/>
              </a:rPr>
              <a:t>s</a:t>
            </a:r>
            <a:r>
              <a:rPr lang="en-US" sz="1199" strike="noStrike" u="none">
                <a:solidFill>
                  <a:srgbClr val="000000"/>
                </a:solidFill>
                <a:latin typeface="Sofia Sans"/>
                <a:ea typeface="Sofia Sans"/>
                <a:cs typeface="Sofia Sans"/>
                <a:sym typeface="Sofia Sans"/>
              </a:rPr>
              <a:t> </a:t>
            </a:r>
            <a:r>
              <a:rPr lang="en-US" sz="1199" strike="noStrike" u="none">
                <a:solidFill>
                  <a:srgbClr val="000000"/>
                </a:solidFill>
                <a:latin typeface="Sofia Sans"/>
                <a:ea typeface="Sofia Sans"/>
                <a:cs typeface="Sofia Sans"/>
                <a:sym typeface="Sofia Sans"/>
              </a:rPr>
              <a:t>the</a:t>
            </a:r>
            <a:r>
              <a:rPr lang="en-US" sz="1199" strike="noStrike" u="none">
                <a:solidFill>
                  <a:srgbClr val="000000"/>
                </a:solidFill>
                <a:latin typeface="Sofia Sans"/>
                <a:ea typeface="Sofia Sans"/>
                <a:cs typeface="Sofia Sans"/>
                <a:sym typeface="Sofia Sans"/>
              </a:rPr>
              <a:t> Bra</a:t>
            </a:r>
            <a:r>
              <a:rPr lang="en-US" sz="1199" strike="noStrike" u="none">
                <a:solidFill>
                  <a:srgbClr val="000000"/>
                </a:solidFill>
                <a:latin typeface="Sofia Sans"/>
                <a:ea typeface="Sofia Sans"/>
                <a:cs typeface="Sofia Sans"/>
                <a:sym typeface="Sofia Sans"/>
              </a:rPr>
              <a:t>insto</a:t>
            </a:r>
            <a:r>
              <a:rPr lang="en-US" sz="1199" strike="noStrike" u="none">
                <a:solidFill>
                  <a:srgbClr val="000000"/>
                </a:solidFill>
                <a:latin typeface="Sofia Sans"/>
                <a:ea typeface="Sofia Sans"/>
                <a:cs typeface="Sofia Sans"/>
                <a:sym typeface="Sofia Sans"/>
              </a:rPr>
              <a:t>rm Sheet </a:t>
            </a:r>
            <a:r>
              <a:rPr lang="en-US" sz="1199" strike="noStrike" u="none">
                <a:solidFill>
                  <a:srgbClr val="000000"/>
                </a:solidFill>
                <a:latin typeface="Sofia Sans"/>
                <a:ea typeface="Sofia Sans"/>
                <a:cs typeface="Sofia Sans"/>
                <a:sym typeface="Sofia Sans"/>
              </a:rPr>
              <a:t>and </a:t>
            </a:r>
            <a:r>
              <a:rPr lang="en-US" sz="1199" strike="noStrike" u="none">
                <a:solidFill>
                  <a:srgbClr val="000000"/>
                </a:solidFill>
                <a:latin typeface="Sofia Sans"/>
                <a:ea typeface="Sofia Sans"/>
                <a:cs typeface="Sofia Sans"/>
                <a:sym typeface="Sofia Sans"/>
              </a:rPr>
              <a:t>h</a:t>
            </a:r>
            <a:r>
              <a:rPr lang="en-US" sz="1199" strike="noStrike" u="none">
                <a:solidFill>
                  <a:srgbClr val="000000"/>
                </a:solidFill>
                <a:latin typeface="Sofia Sans"/>
                <a:ea typeface="Sofia Sans"/>
                <a:cs typeface="Sofia Sans"/>
                <a:sym typeface="Sofia Sans"/>
              </a:rPr>
              <a:t>av</a:t>
            </a:r>
            <a:r>
              <a:rPr lang="en-US" sz="1199" strike="noStrike" u="none">
                <a:solidFill>
                  <a:srgbClr val="000000"/>
                </a:solidFill>
                <a:latin typeface="Sofia Sans"/>
                <a:ea typeface="Sofia Sans"/>
                <a:cs typeface="Sofia Sans"/>
                <a:sym typeface="Sofia Sans"/>
              </a:rPr>
              <a:t>e them ma</a:t>
            </a:r>
            <a:r>
              <a:rPr lang="en-US" sz="1199" strike="noStrike" u="none">
                <a:solidFill>
                  <a:srgbClr val="000000"/>
                </a:solidFill>
                <a:latin typeface="Sofia Sans"/>
                <a:ea typeface="Sofia Sans"/>
                <a:cs typeface="Sofia Sans"/>
                <a:sym typeface="Sofia Sans"/>
              </a:rPr>
              <a:t>nually</a:t>
            </a:r>
            <a:r>
              <a:rPr lang="en-US" sz="1199" strike="noStrike" u="none">
                <a:solidFill>
                  <a:srgbClr val="000000"/>
                </a:solidFill>
                <a:latin typeface="Sofia Sans"/>
                <a:ea typeface="Sofia Sans"/>
                <a:cs typeface="Sofia Sans"/>
                <a:sym typeface="Sofia Sans"/>
              </a:rPr>
              <a:t> </a:t>
            </a:r>
            <a:r>
              <a:rPr lang="en-US" sz="1199" strike="noStrike" u="none">
                <a:solidFill>
                  <a:srgbClr val="000000"/>
                </a:solidFill>
                <a:latin typeface="Sofia Sans"/>
                <a:ea typeface="Sofia Sans"/>
                <a:cs typeface="Sofia Sans"/>
                <a:sym typeface="Sofia Sans"/>
              </a:rPr>
              <a:t>w</a:t>
            </a:r>
            <a:r>
              <a:rPr lang="en-US" sz="1199" strike="noStrike" u="none">
                <a:solidFill>
                  <a:srgbClr val="000000"/>
                </a:solidFill>
                <a:latin typeface="Sofia Sans"/>
                <a:ea typeface="Sofia Sans"/>
                <a:cs typeface="Sofia Sans"/>
                <a:sym typeface="Sofia Sans"/>
              </a:rPr>
              <a:t>ri</a:t>
            </a:r>
            <a:r>
              <a:rPr lang="en-US" sz="1199" strike="noStrike" u="none">
                <a:solidFill>
                  <a:srgbClr val="000000"/>
                </a:solidFill>
                <a:latin typeface="Sofia Sans"/>
                <a:ea typeface="Sofia Sans"/>
                <a:cs typeface="Sofia Sans"/>
                <a:sym typeface="Sofia Sans"/>
              </a:rPr>
              <a:t>te</a:t>
            </a:r>
            <a:r>
              <a:rPr lang="en-US" sz="1199" strike="noStrike" u="none">
                <a:solidFill>
                  <a:srgbClr val="000000"/>
                </a:solidFill>
                <a:latin typeface="Sofia Sans"/>
                <a:ea typeface="Sofia Sans"/>
                <a:cs typeface="Sofia Sans"/>
                <a:sym typeface="Sofia Sans"/>
              </a:rPr>
              <a:t> the</a:t>
            </a:r>
            <a:r>
              <a:rPr lang="en-US" sz="1199" strike="noStrike" u="none">
                <a:solidFill>
                  <a:srgbClr val="000000"/>
                </a:solidFill>
                <a:latin typeface="Sofia Sans"/>
                <a:ea typeface="Sofia Sans"/>
                <a:cs typeface="Sofia Sans"/>
                <a:sym typeface="Sofia Sans"/>
              </a:rPr>
              <a:t>ir</a:t>
            </a:r>
            <a:r>
              <a:rPr lang="en-US" sz="1199" strike="noStrike" u="none">
                <a:solidFill>
                  <a:srgbClr val="000000"/>
                </a:solidFill>
                <a:latin typeface="Sofia Sans"/>
                <a:ea typeface="Sofia Sans"/>
                <a:cs typeface="Sofia Sans"/>
                <a:sym typeface="Sofia Sans"/>
              </a:rPr>
              <a:t> </a:t>
            </a:r>
            <a:r>
              <a:rPr lang="en-US" sz="1199" strike="noStrike" u="none">
                <a:solidFill>
                  <a:srgbClr val="000000"/>
                </a:solidFill>
                <a:latin typeface="Sofia Sans"/>
                <a:ea typeface="Sofia Sans"/>
                <a:cs typeface="Sofia Sans"/>
                <a:sym typeface="Sofia Sans"/>
              </a:rPr>
              <a:t>favo</a:t>
            </a:r>
            <a:r>
              <a:rPr lang="en-US" sz="1199" strike="noStrike" u="none">
                <a:solidFill>
                  <a:srgbClr val="000000"/>
                </a:solidFill>
                <a:latin typeface="Sofia Sans"/>
                <a:ea typeface="Sofia Sans"/>
                <a:cs typeface="Sofia Sans"/>
                <a:sym typeface="Sofia Sans"/>
              </a:rPr>
              <a:t>r</a:t>
            </a:r>
            <a:r>
              <a:rPr lang="en-US" sz="1199" strike="noStrike" u="none">
                <a:solidFill>
                  <a:srgbClr val="000000"/>
                </a:solidFill>
                <a:latin typeface="Sofia Sans"/>
                <a:ea typeface="Sofia Sans"/>
                <a:cs typeface="Sofia Sans"/>
                <a:sym typeface="Sofia Sans"/>
              </a:rPr>
              <a:t>i</a:t>
            </a:r>
            <a:r>
              <a:rPr lang="en-US" sz="1199" strike="noStrike" u="none">
                <a:solidFill>
                  <a:srgbClr val="000000"/>
                </a:solidFill>
                <a:latin typeface="Sofia Sans"/>
                <a:ea typeface="Sofia Sans"/>
                <a:cs typeface="Sofia Sans"/>
                <a:sym typeface="Sofia Sans"/>
              </a:rPr>
              <a:t>t</a:t>
            </a:r>
            <a:r>
              <a:rPr lang="en-US" sz="1199" strike="noStrike" u="none">
                <a:solidFill>
                  <a:srgbClr val="000000"/>
                </a:solidFill>
                <a:latin typeface="Sofia Sans"/>
                <a:ea typeface="Sofia Sans"/>
                <a:cs typeface="Sofia Sans"/>
                <a:sym typeface="Sofia Sans"/>
              </a:rPr>
              <a:t>e prompt </a:t>
            </a:r>
            <a:r>
              <a:rPr lang="en-US" sz="1199" strike="noStrike" u="none">
                <a:solidFill>
                  <a:srgbClr val="000000"/>
                </a:solidFill>
                <a:latin typeface="Sofia Sans"/>
                <a:ea typeface="Sofia Sans"/>
                <a:cs typeface="Sofia Sans"/>
                <a:sym typeface="Sofia Sans"/>
              </a:rPr>
              <a:t>i</a:t>
            </a:r>
            <a:r>
              <a:rPr lang="en-US" sz="1199" strike="noStrike" u="none">
                <a:solidFill>
                  <a:srgbClr val="000000"/>
                </a:solidFill>
                <a:latin typeface="Sofia Sans"/>
                <a:ea typeface="Sofia Sans"/>
                <a:cs typeface="Sofia Sans"/>
                <a:sym typeface="Sofia Sans"/>
              </a:rPr>
              <a:t>nto the</a:t>
            </a:r>
            <a:r>
              <a:rPr lang="en-US" sz="1199" strike="noStrike" u="none">
                <a:solidFill>
                  <a:srgbClr val="000000"/>
                </a:solidFill>
                <a:latin typeface="Sofia Sans"/>
                <a:ea typeface="Sofia Sans"/>
                <a:cs typeface="Sofia Sans"/>
                <a:sym typeface="Sofia Sans"/>
              </a:rPr>
              <a:t> </a:t>
            </a:r>
            <a:r>
              <a:rPr lang="en-US" sz="1199" strike="noStrike" u="none">
                <a:solidFill>
                  <a:srgbClr val="000000"/>
                </a:solidFill>
                <a:latin typeface="Sofia Sans"/>
                <a:ea typeface="Sofia Sans"/>
                <a:cs typeface="Sofia Sans"/>
                <a:sym typeface="Sofia Sans"/>
              </a:rPr>
              <a:t>b</a:t>
            </a:r>
            <a:r>
              <a:rPr lang="en-US" sz="1199" strike="noStrike" u="none">
                <a:solidFill>
                  <a:srgbClr val="000000"/>
                </a:solidFill>
                <a:latin typeface="Sofia Sans"/>
                <a:ea typeface="Sofia Sans"/>
                <a:cs typeface="Sofia Sans"/>
                <a:sym typeface="Sofia Sans"/>
              </a:rPr>
              <a:t>o</a:t>
            </a:r>
            <a:r>
              <a:rPr lang="en-US" sz="1199" strike="noStrike" u="none">
                <a:solidFill>
                  <a:srgbClr val="000000"/>
                </a:solidFill>
                <a:latin typeface="Sofia Sans"/>
                <a:ea typeface="Sofia Sans"/>
                <a:cs typeface="Sofia Sans"/>
                <a:sym typeface="Sofia Sans"/>
              </a:rPr>
              <a:t>x</a:t>
            </a:r>
            <a:r>
              <a:rPr lang="en-US" sz="1199" strike="noStrike" u="none">
                <a:solidFill>
                  <a:srgbClr val="000000"/>
                </a:solidFill>
                <a:latin typeface="Sofia Sans"/>
                <a:ea typeface="Sofia Sans"/>
                <a:cs typeface="Sofia Sans"/>
                <a:sym typeface="Sofia Sans"/>
              </a:rPr>
              <a:t> </a:t>
            </a:r>
            <a:r>
              <a:rPr lang="en-US" sz="1199" strike="noStrike" u="none">
                <a:solidFill>
                  <a:srgbClr val="000000"/>
                </a:solidFill>
                <a:latin typeface="Sofia Sans"/>
                <a:ea typeface="Sofia Sans"/>
                <a:cs typeface="Sofia Sans"/>
                <a:sym typeface="Sofia Sans"/>
              </a:rPr>
              <a:t>that says "Wr</a:t>
            </a:r>
            <a:r>
              <a:rPr lang="en-US" sz="1199" strike="noStrike" u="none">
                <a:solidFill>
                  <a:srgbClr val="000000"/>
                </a:solidFill>
                <a:latin typeface="Sofia Sans"/>
                <a:ea typeface="Sofia Sans"/>
                <a:cs typeface="Sofia Sans"/>
                <a:sym typeface="Sofia Sans"/>
              </a:rPr>
              <a:t>ite yo</a:t>
            </a:r>
            <a:r>
              <a:rPr lang="en-US" sz="1199" strike="noStrike" u="none">
                <a:solidFill>
                  <a:srgbClr val="000000"/>
                </a:solidFill>
                <a:latin typeface="Sofia Sans"/>
                <a:ea typeface="Sofia Sans"/>
                <a:cs typeface="Sofia Sans"/>
                <a:sym typeface="Sofia Sans"/>
              </a:rPr>
              <a:t>ur own prompt here</a:t>
            </a:r>
            <a:r>
              <a:rPr lang="en-US" sz="1199" strike="noStrike" u="none">
                <a:solidFill>
                  <a:srgbClr val="000000"/>
                </a:solidFill>
                <a:latin typeface="Sofia Sans"/>
                <a:ea typeface="Sofia Sans"/>
                <a:cs typeface="Sofia Sans"/>
                <a:sym typeface="Sofia Sans"/>
              </a:rPr>
              <a:t>."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360453" y="6981560"/>
            <a:ext cx="3050594" cy="23209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907"/>
              </a:lnSpc>
              <a:spcBef>
                <a:spcPct val="0"/>
              </a:spcBef>
            </a:pPr>
            <a:r>
              <a:rPr lang="en-US" sz="1362" b="true">
                <a:solidFill>
                  <a:srgbClr val="FF6833"/>
                </a:solidFill>
                <a:latin typeface="Sofia Sans Bold"/>
                <a:ea typeface="Sofia Sans Bold"/>
                <a:cs typeface="Sofia Sans Bold"/>
                <a:sym typeface="Sofia Sans Bold"/>
              </a:rPr>
              <a:t>S</a:t>
            </a:r>
            <a:r>
              <a:rPr lang="en-US" b="true" sz="1362">
                <a:solidFill>
                  <a:srgbClr val="FF6833"/>
                </a:solidFill>
                <a:latin typeface="Sofia Sans Bold"/>
                <a:ea typeface="Sofia Sans Bold"/>
                <a:cs typeface="Sofia Sans Bold"/>
                <a:sym typeface="Sofia Sans Bold"/>
              </a:rPr>
              <a:t>tep 3: Print and Organize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360453" y="7220405"/>
            <a:ext cx="6839095" cy="140938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0" indent="0" lvl="0">
              <a:lnSpc>
                <a:spcPts val="2266"/>
              </a:lnSpc>
              <a:spcBef>
                <a:spcPct val="0"/>
              </a:spcBef>
            </a:pPr>
            <a:r>
              <a:rPr lang="en-US" b="true" sz="1199">
                <a:solidFill>
                  <a:srgbClr val="000000"/>
                </a:solidFill>
                <a:latin typeface="Sofia Sans Bold"/>
                <a:ea typeface="Sofia Sans Bold"/>
                <a:cs typeface="Sofia Sans Bold"/>
                <a:sym typeface="Sofia Sans Bold"/>
              </a:rPr>
              <a:t>Once you</a:t>
            </a:r>
            <a:r>
              <a:rPr lang="en-US" b="true" sz="1199" strike="noStrike" u="none">
                <a:solidFill>
                  <a:srgbClr val="000000"/>
                </a:solidFill>
                <a:latin typeface="Sofia Sans Bold"/>
                <a:ea typeface="Sofia Sans Bold"/>
                <a:cs typeface="Sofia Sans Bold"/>
                <a:sym typeface="Sofia Sans Bold"/>
              </a:rPr>
              <a:t>r prompts are ready, print enough copies so every student can choose one.</a:t>
            </a:r>
          </a:p>
          <a:p>
            <a:pPr algn="just" marL="0" indent="0" lvl="0">
              <a:lnSpc>
                <a:spcPts val="2266"/>
              </a:lnSpc>
              <a:spcBef>
                <a:spcPct val="0"/>
              </a:spcBef>
            </a:pPr>
          </a:p>
          <a:p>
            <a:pPr algn="just">
              <a:lnSpc>
                <a:spcPts val="2266"/>
              </a:lnSpc>
              <a:spcBef>
                <a:spcPct val="0"/>
              </a:spcBef>
            </a:pPr>
            <a:r>
              <a:rPr lang="en-US" sz="1199" i="true" strike="noStrike" u="none">
                <a:solidFill>
                  <a:srgbClr val="000000"/>
                </a:solidFill>
                <a:latin typeface="Sofia Sans Italics"/>
                <a:ea typeface="Sofia Sans Italics"/>
                <a:cs typeface="Sofia Sans Italics"/>
                <a:sym typeface="Sofia Sans Italics"/>
              </a:rPr>
              <a:t>Teacher Pro-Tip: Looking for inspiration on how long a promp</a:t>
            </a:r>
            <a:r>
              <a:rPr lang="en-US" sz="1199" i="true" strike="noStrike" u="none">
                <a:solidFill>
                  <a:srgbClr val="000000"/>
                </a:solidFill>
                <a:latin typeface="Sofia Sans Italics"/>
                <a:ea typeface="Sofia Sans Italics"/>
                <a:cs typeface="Sofia Sans Italics"/>
                <a:sym typeface="Sofia Sans Italics"/>
              </a:rPr>
              <a:t>t should be? Ch</a:t>
            </a:r>
            <a:r>
              <a:rPr lang="en-US" sz="1199" i="true" strike="noStrike" u="none">
                <a:solidFill>
                  <a:srgbClr val="000000"/>
                </a:solidFill>
                <a:latin typeface="Sofia Sans Italics"/>
                <a:ea typeface="Sofia Sans Italics"/>
                <a:cs typeface="Sofia Sans Italics"/>
                <a:sym typeface="Sofia Sans Italics"/>
              </a:rPr>
              <a:t>eck</a:t>
            </a:r>
            <a:r>
              <a:rPr lang="en-US" sz="1199" i="true" strike="noStrike" u="none">
                <a:solidFill>
                  <a:srgbClr val="000000"/>
                </a:solidFill>
                <a:latin typeface="Sofia Sans Italics"/>
                <a:ea typeface="Sofia Sans Italics"/>
                <a:cs typeface="Sofia Sans Italics"/>
                <a:sym typeface="Sofia Sans Italics"/>
              </a:rPr>
              <a:t> out the</a:t>
            </a:r>
            <a:r>
              <a:rPr lang="en-US" sz="1199" i="true" strike="noStrike" u="none">
                <a:solidFill>
                  <a:srgbClr val="000000"/>
                </a:solidFill>
                <a:latin typeface="Sofia Sans Italics"/>
                <a:ea typeface="Sofia Sans Italics"/>
                <a:cs typeface="Sofia Sans Italics"/>
                <a:sym typeface="Sofia Sans Italics"/>
              </a:rPr>
              <a:t> Kin</a:t>
            </a:r>
            <a:r>
              <a:rPr lang="en-US" sz="1199" i="true" strike="noStrike" u="none">
                <a:solidFill>
                  <a:srgbClr val="000000"/>
                </a:solidFill>
                <a:latin typeface="Sofia Sans Italics"/>
                <a:ea typeface="Sofia Sans Italics"/>
                <a:cs typeface="Sofia Sans Italics"/>
                <a:sym typeface="Sofia Sans Italics"/>
              </a:rPr>
              <a:t>dn</a:t>
            </a:r>
            <a:r>
              <a:rPr lang="en-US" sz="1199" i="true" strike="noStrike" u="none">
                <a:solidFill>
                  <a:srgbClr val="000000"/>
                </a:solidFill>
                <a:latin typeface="Sofia Sans Italics"/>
                <a:ea typeface="Sofia Sans Italics"/>
                <a:cs typeface="Sofia Sans Italics"/>
                <a:sym typeface="Sofia Sans Italics"/>
              </a:rPr>
              <a:t>es</a:t>
            </a:r>
            <a:r>
              <a:rPr lang="en-US" sz="1199" i="true" strike="noStrike" u="none">
                <a:solidFill>
                  <a:srgbClr val="000000"/>
                </a:solidFill>
                <a:latin typeface="Sofia Sans Italics"/>
                <a:ea typeface="Sofia Sans Italics"/>
                <a:cs typeface="Sofia Sans Italics"/>
                <a:sym typeface="Sofia Sans Italics"/>
              </a:rPr>
              <a:t>s</a:t>
            </a:r>
            <a:r>
              <a:rPr lang="en-US" sz="1199" i="true" strike="noStrike" u="none">
                <a:solidFill>
                  <a:srgbClr val="000000"/>
                </a:solidFill>
                <a:latin typeface="Sofia Sans Italics"/>
                <a:ea typeface="Sofia Sans Italics"/>
                <a:cs typeface="Sofia Sans Italics"/>
                <a:sym typeface="Sofia Sans Italics"/>
              </a:rPr>
              <a:t> Mons</a:t>
            </a:r>
            <a:r>
              <a:rPr lang="en-US" sz="1199" i="true" strike="noStrike" u="none">
                <a:solidFill>
                  <a:srgbClr val="000000"/>
                </a:solidFill>
                <a:latin typeface="Sofia Sans Italics"/>
                <a:ea typeface="Sofia Sans Italics"/>
                <a:cs typeface="Sofia Sans Italics"/>
                <a:sym typeface="Sofia Sans Italics"/>
              </a:rPr>
              <a:t>te</a:t>
            </a:r>
            <a:r>
              <a:rPr lang="en-US" sz="1199" i="true" strike="noStrike" u="none">
                <a:solidFill>
                  <a:srgbClr val="000000"/>
                </a:solidFill>
                <a:latin typeface="Sofia Sans Italics"/>
                <a:ea typeface="Sofia Sans Italics"/>
                <a:cs typeface="Sofia Sans Italics"/>
                <a:sym typeface="Sofia Sans Italics"/>
              </a:rPr>
              <a:t>rs Ex</a:t>
            </a:r>
            <a:r>
              <a:rPr lang="en-US" sz="1199" i="true" strike="noStrike" u="none">
                <a:solidFill>
                  <a:srgbClr val="000000"/>
                </a:solidFill>
                <a:latin typeface="Sofia Sans Italics"/>
                <a:ea typeface="Sofia Sans Italics"/>
                <a:cs typeface="Sofia Sans Italics"/>
                <a:sym typeface="Sofia Sans Italics"/>
              </a:rPr>
              <a:t>ample S</a:t>
            </a:r>
            <a:r>
              <a:rPr lang="en-US" sz="1199" i="true" strike="noStrike" u="none">
                <a:solidFill>
                  <a:srgbClr val="000000"/>
                </a:solidFill>
                <a:latin typeface="Sofia Sans Italics"/>
                <a:ea typeface="Sofia Sans Italics"/>
                <a:cs typeface="Sofia Sans Italics"/>
                <a:sym typeface="Sofia Sans Italics"/>
              </a:rPr>
              <a:t>heet in </a:t>
            </a:r>
            <a:r>
              <a:rPr lang="en-US" sz="1199" i="true" strike="noStrike" u="none">
                <a:solidFill>
                  <a:srgbClr val="000000"/>
                </a:solidFill>
                <a:latin typeface="Sofia Sans Italics"/>
                <a:ea typeface="Sofia Sans Italics"/>
                <a:cs typeface="Sofia Sans Italics"/>
                <a:sym typeface="Sofia Sans Italics"/>
              </a:rPr>
              <a:t>y</a:t>
            </a:r>
            <a:r>
              <a:rPr lang="en-US" sz="1199" i="true" strike="noStrike" u="none">
                <a:solidFill>
                  <a:srgbClr val="000000"/>
                </a:solidFill>
                <a:latin typeface="Sofia Sans Italics"/>
                <a:ea typeface="Sofia Sans Italics"/>
                <a:cs typeface="Sofia Sans Italics"/>
                <a:sym typeface="Sofia Sans Italics"/>
              </a:rPr>
              <a:t>o</a:t>
            </a:r>
            <a:r>
              <a:rPr lang="en-US" sz="1199" i="true" strike="noStrike" u="none">
                <a:solidFill>
                  <a:srgbClr val="000000"/>
                </a:solidFill>
                <a:latin typeface="Sofia Sans Italics"/>
                <a:ea typeface="Sofia Sans Italics"/>
                <a:cs typeface="Sofia Sans Italics"/>
                <a:sym typeface="Sofia Sans Italics"/>
              </a:rPr>
              <a:t>u</a:t>
            </a:r>
            <a:r>
              <a:rPr lang="en-US" sz="1199" i="true" strike="noStrike" u="none">
                <a:solidFill>
                  <a:srgbClr val="000000"/>
                </a:solidFill>
                <a:latin typeface="Sofia Sans Italics"/>
                <a:ea typeface="Sofia Sans Italics"/>
                <a:cs typeface="Sofia Sans Italics"/>
                <a:sym typeface="Sofia Sans Italics"/>
              </a:rPr>
              <a:t>r reso</a:t>
            </a:r>
            <a:r>
              <a:rPr lang="en-US" sz="1199" i="true" strike="noStrike" u="none">
                <a:solidFill>
                  <a:srgbClr val="000000"/>
                </a:solidFill>
                <a:latin typeface="Sofia Sans Italics"/>
                <a:ea typeface="Sofia Sans Italics"/>
                <a:cs typeface="Sofia Sans Italics"/>
                <a:sym typeface="Sofia Sans Italics"/>
              </a:rPr>
              <a:t>urce fold</a:t>
            </a:r>
            <a:r>
              <a:rPr lang="en-US" sz="1199" i="true" strike="noStrike" u="none">
                <a:solidFill>
                  <a:srgbClr val="000000"/>
                </a:solidFill>
                <a:latin typeface="Sofia Sans Italics"/>
                <a:ea typeface="Sofia Sans Italics"/>
                <a:cs typeface="Sofia Sans Italics"/>
                <a:sym typeface="Sofia Sans Italics"/>
              </a:rPr>
              <a:t>er </a:t>
            </a:r>
            <a:r>
              <a:rPr lang="en-US" sz="1199" i="true" strike="noStrike" u="none">
                <a:solidFill>
                  <a:srgbClr val="000000"/>
                </a:solidFill>
                <a:latin typeface="Sofia Sans Italics"/>
                <a:ea typeface="Sofia Sans Italics"/>
                <a:cs typeface="Sofia Sans Italics"/>
                <a:sym typeface="Sofia Sans Italics"/>
              </a:rPr>
              <a:t>to see</a:t>
            </a:r>
            <a:r>
              <a:rPr lang="en-US" sz="1199" i="true" strike="noStrike" u="none">
                <a:solidFill>
                  <a:srgbClr val="000000"/>
                </a:solidFill>
                <a:latin typeface="Sofia Sans Italics"/>
                <a:ea typeface="Sofia Sans Italics"/>
                <a:cs typeface="Sofia Sans Italics"/>
                <a:sym typeface="Sofia Sans Italics"/>
              </a:rPr>
              <a:t> ho</a:t>
            </a:r>
            <a:r>
              <a:rPr lang="en-US" sz="1199" i="true" strike="noStrike" u="none">
                <a:solidFill>
                  <a:srgbClr val="000000"/>
                </a:solidFill>
                <a:latin typeface="Sofia Sans Italics"/>
                <a:ea typeface="Sofia Sans Italics"/>
                <a:cs typeface="Sofia Sans Italics"/>
                <a:sym typeface="Sofia Sans Italics"/>
              </a:rPr>
              <a:t>w s</a:t>
            </a:r>
            <a:r>
              <a:rPr lang="en-US" sz="1199" i="true" strike="noStrike" u="none">
                <a:solidFill>
                  <a:srgbClr val="000000"/>
                </a:solidFill>
                <a:latin typeface="Sofia Sans Italics"/>
                <a:ea typeface="Sofia Sans Italics"/>
                <a:cs typeface="Sofia Sans Italics"/>
                <a:sym typeface="Sofia Sans Italics"/>
              </a:rPr>
              <a:t>impl</a:t>
            </a:r>
            <a:r>
              <a:rPr lang="en-US" sz="1199" i="true" strike="noStrike" u="none">
                <a:solidFill>
                  <a:srgbClr val="000000"/>
                </a:solidFill>
                <a:latin typeface="Sofia Sans Italics"/>
                <a:ea typeface="Sofia Sans Italics"/>
                <a:cs typeface="Sofia Sans Italics"/>
                <a:sym typeface="Sofia Sans Italics"/>
              </a:rPr>
              <a:t>e,</a:t>
            </a:r>
            <a:r>
              <a:rPr lang="en-US" sz="1199" i="true" strike="noStrike" u="none">
                <a:solidFill>
                  <a:srgbClr val="000000"/>
                </a:solidFill>
                <a:latin typeface="Sofia Sans Italics"/>
                <a:ea typeface="Sofia Sans Italics"/>
                <a:cs typeface="Sofia Sans Italics"/>
                <a:sym typeface="Sofia Sans Italics"/>
              </a:rPr>
              <a:t> 2-sent</a:t>
            </a:r>
            <a:r>
              <a:rPr lang="en-US" sz="1199" i="true" strike="noStrike" u="none">
                <a:solidFill>
                  <a:srgbClr val="000000"/>
                </a:solidFill>
                <a:latin typeface="Sofia Sans Italics"/>
                <a:ea typeface="Sofia Sans Italics"/>
                <a:cs typeface="Sofia Sans Italics"/>
                <a:sym typeface="Sofia Sans Italics"/>
              </a:rPr>
              <a:t>ence prompts can</a:t>
            </a:r>
            <a:r>
              <a:rPr lang="en-US" sz="1199" i="true" strike="noStrike" u="none">
                <a:solidFill>
                  <a:srgbClr val="000000"/>
                </a:solidFill>
                <a:latin typeface="Sofia Sans Italics"/>
                <a:ea typeface="Sofia Sans Italics"/>
                <a:cs typeface="Sofia Sans Italics"/>
                <a:sym typeface="Sofia Sans Italics"/>
              </a:rPr>
              <a:t> spark </a:t>
            </a:r>
            <a:r>
              <a:rPr lang="en-US" sz="1199" i="true" strike="noStrike" u="none">
                <a:solidFill>
                  <a:srgbClr val="000000"/>
                </a:solidFill>
                <a:latin typeface="Sofia Sans Italics"/>
                <a:ea typeface="Sofia Sans Italics"/>
                <a:cs typeface="Sofia Sans Italics"/>
                <a:sym typeface="Sofia Sans Italics"/>
              </a:rPr>
              <a:t>huge imag</a:t>
            </a:r>
            <a:r>
              <a:rPr lang="en-US" sz="1199" i="true" strike="noStrike" u="none">
                <a:solidFill>
                  <a:srgbClr val="000000"/>
                </a:solidFill>
                <a:latin typeface="Sofia Sans Italics"/>
                <a:ea typeface="Sofia Sans Italics"/>
                <a:cs typeface="Sofia Sans Italics"/>
                <a:sym typeface="Sofia Sans Italics"/>
              </a:rPr>
              <a:t>ination!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360905" y="9653129"/>
            <a:ext cx="1798658" cy="23209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1907"/>
              </a:lnSpc>
              <a:spcBef>
                <a:spcPct val="0"/>
              </a:spcBef>
            </a:pPr>
            <a:r>
              <a:rPr lang="en-US" b="true" sz="1362" strike="noStrike" u="none">
                <a:solidFill>
                  <a:srgbClr val="FF6833"/>
                </a:solidFill>
                <a:latin typeface="Sofia Sans Bold"/>
                <a:ea typeface="Sofia Sans Bold"/>
                <a:cs typeface="Sofia Sans Bold"/>
                <a:sym typeface="Sofia Sans Bold"/>
              </a:rPr>
              <a:t>Class writing Theme: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2057729" y="9923915"/>
            <a:ext cx="4388882" cy="26638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0" indent="0" lvl="0">
              <a:lnSpc>
                <a:spcPts val="2266"/>
              </a:lnSpc>
              <a:spcBef>
                <a:spcPct val="0"/>
              </a:spcBef>
            </a:pPr>
            <a:r>
              <a:rPr lang="en-US" sz="1199" i="true" strike="noStrike" u="none">
                <a:solidFill>
                  <a:srgbClr val="000000"/>
                </a:solidFill>
                <a:latin typeface="Sofia Sans Italics"/>
                <a:ea typeface="Sofia Sans Italics"/>
                <a:cs typeface="Sofia Sans Italics"/>
                <a:sym typeface="Sofia Sans Italics"/>
              </a:rPr>
              <a:t>(Write your theme here so you can refer back to it during the lesson!)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360000" y="360000"/>
            <a:ext cx="6840000" cy="9972000"/>
            <a:chOff x="0" y="0"/>
            <a:chExt cx="2451302" cy="357374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451302" cy="3573740"/>
            </a:xfrm>
            <a:custGeom>
              <a:avLst/>
              <a:gdLst/>
              <a:ahLst/>
              <a:cxnLst/>
              <a:rect r="r" b="b" t="t" l="l"/>
              <a:pathLst>
                <a:path h="3573740" w="2451302">
                  <a:moveTo>
                    <a:pt x="0" y="0"/>
                  </a:moveTo>
                  <a:lnTo>
                    <a:pt x="2451302" y="0"/>
                  </a:lnTo>
                  <a:lnTo>
                    <a:pt x="2451302" y="3573740"/>
                  </a:lnTo>
                  <a:lnTo>
                    <a:pt x="0" y="3573740"/>
                  </a:lnTo>
                  <a:close/>
                </a:path>
              </a:pathLst>
            </a:custGeom>
            <a:solidFill>
              <a:srgbClr val="FFFFFF"/>
            </a:solidFill>
            <a:ln w="9525" cap="sq">
              <a:solidFill>
                <a:srgbClr val="000000"/>
              </a:solidFill>
              <a:prstDash val="sysDot"/>
              <a:miter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0" y="-28575"/>
              <a:ext cx="2451302" cy="36023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008"/>
                </a:lnSpc>
              </a:pPr>
            </a:p>
          </p:txBody>
        </p:sp>
      </p:grpSp>
      <p:sp>
        <p:nvSpPr>
          <p:cNvPr name="AutoShape 5" id="5"/>
          <p:cNvSpPr/>
          <p:nvPr/>
        </p:nvSpPr>
        <p:spPr>
          <a:xfrm flipV="true">
            <a:off x="2640000" y="360000"/>
            <a:ext cx="0" cy="9972000"/>
          </a:xfrm>
          <a:prstGeom prst="line">
            <a:avLst/>
          </a:prstGeom>
          <a:ln cap="flat" w="9525">
            <a:solidFill>
              <a:srgbClr val="000000"/>
            </a:solidFill>
            <a:prstDash val="sysDot"/>
            <a:headEnd type="none" len="sm" w="sm"/>
            <a:tailEnd type="none" len="sm" w="sm"/>
          </a:ln>
        </p:spPr>
      </p:sp>
      <p:sp>
        <p:nvSpPr>
          <p:cNvPr name="AutoShape 6" id="6"/>
          <p:cNvSpPr/>
          <p:nvPr/>
        </p:nvSpPr>
        <p:spPr>
          <a:xfrm flipV="true">
            <a:off x="4920000" y="360000"/>
            <a:ext cx="0" cy="9972000"/>
          </a:xfrm>
          <a:prstGeom prst="line">
            <a:avLst/>
          </a:prstGeom>
          <a:ln cap="flat" w="9525">
            <a:solidFill>
              <a:srgbClr val="000000"/>
            </a:solidFill>
            <a:prstDash val="sysDot"/>
            <a:headEnd type="none" len="sm" w="sm"/>
            <a:tailEnd type="none" len="sm" w="sm"/>
          </a:ln>
        </p:spPr>
      </p:sp>
      <p:sp>
        <p:nvSpPr>
          <p:cNvPr name="AutoShape 7" id="7"/>
          <p:cNvSpPr/>
          <p:nvPr/>
        </p:nvSpPr>
        <p:spPr>
          <a:xfrm>
            <a:off x="360000" y="8337600"/>
            <a:ext cx="6840000" cy="0"/>
          </a:xfrm>
          <a:prstGeom prst="line">
            <a:avLst/>
          </a:prstGeom>
          <a:ln cap="flat" w="9525">
            <a:solidFill>
              <a:srgbClr val="000000"/>
            </a:solidFill>
            <a:prstDash val="sysDot"/>
            <a:headEnd type="none" len="sm" w="sm"/>
            <a:tailEnd type="none" len="sm" w="sm"/>
          </a:ln>
        </p:spPr>
      </p:sp>
      <p:sp>
        <p:nvSpPr>
          <p:cNvPr name="AutoShape 8" id="8"/>
          <p:cNvSpPr/>
          <p:nvPr/>
        </p:nvSpPr>
        <p:spPr>
          <a:xfrm>
            <a:off x="360000" y="6362250"/>
            <a:ext cx="6840000" cy="0"/>
          </a:xfrm>
          <a:prstGeom prst="line">
            <a:avLst/>
          </a:prstGeom>
          <a:ln cap="flat" w="9525">
            <a:solidFill>
              <a:srgbClr val="000000"/>
            </a:solidFill>
            <a:prstDash val="sysDot"/>
            <a:headEnd type="none" len="sm" w="sm"/>
            <a:tailEnd type="none" len="sm" w="sm"/>
          </a:ln>
        </p:spPr>
      </p:sp>
      <p:sp>
        <p:nvSpPr>
          <p:cNvPr name="AutoShape 9" id="9"/>
          <p:cNvSpPr/>
          <p:nvPr/>
        </p:nvSpPr>
        <p:spPr>
          <a:xfrm>
            <a:off x="360000" y="4367850"/>
            <a:ext cx="6840000" cy="0"/>
          </a:xfrm>
          <a:prstGeom prst="line">
            <a:avLst/>
          </a:prstGeom>
          <a:ln cap="flat" w="9525">
            <a:solidFill>
              <a:srgbClr val="000000"/>
            </a:solidFill>
            <a:prstDash val="sysDot"/>
            <a:headEnd type="none" len="sm" w="sm"/>
            <a:tailEnd type="none" len="sm" w="sm"/>
          </a:ln>
        </p:spPr>
      </p:sp>
      <p:sp>
        <p:nvSpPr>
          <p:cNvPr name="AutoShape 10" id="10"/>
          <p:cNvSpPr/>
          <p:nvPr/>
        </p:nvSpPr>
        <p:spPr>
          <a:xfrm>
            <a:off x="360000" y="2354400"/>
            <a:ext cx="6840000" cy="0"/>
          </a:xfrm>
          <a:prstGeom prst="line">
            <a:avLst/>
          </a:prstGeom>
          <a:ln cap="flat" w="9525">
            <a:solidFill>
              <a:srgbClr val="000000"/>
            </a:solidFill>
            <a:prstDash val="sysDot"/>
            <a:headEnd type="none" len="sm" w="sm"/>
            <a:tailEnd type="none" len="sm" w="sm"/>
          </a:ln>
        </p:spPr>
      </p:sp>
      <p:sp>
        <p:nvSpPr>
          <p:cNvPr name="TextBox 11" id="11"/>
          <p:cNvSpPr txBox="true"/>
          <p:nvPr/>
        </p:nvSpPr>
        <p:spPr>
          <a:xfrm rot="0">
            <a:off x="529228" y="2540308"/>
            <a:ext cx="1944812" cy="2665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107"/>
              </a:lnSpc>
              <a:spcBef>
                <a:spcPct val="0"/>
              </a:spcBef>
            </a:pPr>
            <a:r>
              <a:rPr lang="en-US" b="true" sz="1505" u="sng">
                <a:solidFill>
                  <a:srgbClr val="BBBBBB"/>
                </a:solidFill>
                <a:latin typeface="Open Dyslexic Bold"/>
                <a:ea typeface="Open Dyslexic Bold"/>
                <a:cs typeface="Open Dyslexic Bold"/>
                <a:sym typeface="Open Dyslexic Bold"/>
              </a:rPr>
              <a:t>[Theme Name]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397250" y="3102148"/>
            <a:ext cx="2208767" cy="47985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901"/>
              </a:lnSpc>
            </a:pPr>
            <a:r>
              <a:rPr lang="en-US" sz="1358">
                <a:solidFill>
                  <a:srgbClr val="BBBBBB"/>
                </a:solidFill>
                <a:latin typeface="Open Dyslexic"/>
                <a:ea typeface="Open Dyslexic"/>
                <a:cs typeface="Open Dyslexic"/>
                <a:sym typeface="Open Dyslexic"/>
              </a:rPr>
              <a:t>[Type your story prompt here...]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2806490" y="2540308"/>
            <a:ext cx="1944812" cy="2665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107"/>
              </a:lnSpc>
              <a:spcBef>
                <a:spcPct val="0"/>
              </a:spcBef>
            </a:pPr>
            <a:r>
              <a:rPr lang="en-US" b="true" sz="1505" u="sng">
                <a:solidFill>
                  <a:srgbClr val="BBBBBB"/>
                </a:solidFill>
                <a:latin typeface="Open Dyslexic Bold"/>
                <a:ea typeface="Open Dyslexic Bold"/>
                <a:cs typeface="Open Dyslexic Bold"/>
                <a:sym typeface="Open Dyslexic Bold"/>
              </a:rPr>
              <a:t>[Theme Name]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2798417" y="3102148"/>
            <a:ext cx="1960956" cy="47985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901"/>
              </a:lnSpc>
            </a:pPr>
            <a:r>
              <a:rPr lang="en-US" sz="1358">
                <a:solidFill>
                  <a:srgbClr val="BBBBBB"/>
                </a:solidFill>
                <a:latin typeface="Open Dyslexic"/>
                <a:ea typeface="Open Dyslexic"/>
                <a:cs typeface="Open Dyslexic"/>
                <a:sym typeface="Open Dyslexic"/>
              </a:rPr>
              <a:t>[Type your story prompt here...]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5073040" y="2540308"/>
            <a:ext cx="1944812" cy="2665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107"/>
              </a:lnSpc>
              <a:spcBef>
                <a:spcPct val="0"/>
              </a:spcBef>
            </a:pPr>
            <a:r>
              <a:rPr lang="en-US" b="true" sz="1505" u="sng">
                <a:solidFill>
                  <a:srgbClr val="BBBBBB"/>
                </a:solidFill>
                <a:latin typeface="Open Dyslexic Bold"/>
                <a:ea typeface="Open Dyslexic Bold"/>
                <a:cs typeface="Open Dyslexic Bold"/>
                <a:sym typeface="Open Dyslexic Bold"/>
              </a:rPr>
              <a:t>[Theme Name]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5064968" y="3102148"/>
            <a:ext cx="1960956" cy="47985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901"/>
              </a:lnSpc>
            </a:pPr>
            <a:r>
              <a:rPr lang="en-US" sz="1358">
                <a:solidFill>
                  <a:srgbClr val="BBBBBB"/>
                </a:solidFill>
                <a:latin typeface="Open Dyslexic"/>
                <a:ea typeface="Open Dyslexic"/>
                <a:cs typeface="Open Dyslexic"/>
                <a:sym typeface="Open Dyslexic"/>
              </a:rPr>
              <a:t>[Type your story prompt here...]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6388620" y="10386638"/>
            <a:ext cx="811380" cy="9621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43"/>
              </a:lnSpc>
              <a:spcBef>
                <a:spcPct val="0"/>
              </a:spcBef>
            </a:pPr>
            <a:r>
              <a:rPr lang="en-US" sz="602">
                <a:solidFill>
                  <a:srgbClr val="000000"/>
                </a:solidFill>
                <a:latin typeface="Manrope"/>
                <a:ea typeface="Manrope"/>
                <a:cs typeface="Manrope"/>
                <a:sym typeface="Manrope"/>
              </a:rPr>
              <a:t>www.buildmystory.com</a:t>
            </a:r>
          </a:p>
        </p:txBody>
      </p:sp>
      <p:sp>
        <p:nvSpPr>
          <p:cNvPr name="Freeform 18" id="18"/>
          <p:cNvSpPr/>
          <p:nvPr/>
        </p:nvSpPr>
        <p:spPr>
          <a:xfrm flipH="false" flipV="false" rot="0">
            <a:off x="6915383" y="108825"/>
            <a:ext cx="569234" cy="502349"/>
          </a:xfrm>
          <a:custGeom>
            <a:avLst/>
            <a:gdLst/>
            <a:ahLst/>
            <a:cxnLst/>
            <a:rect r="r" b="b" t="t" l="l"/>
            <a:pathLst>
              <a:path h="502349" w="569234">
                <a:moveTo>
                  <a:pt x="0" y="0"/>
                </a:moveTo>
                <a:lnTo>
                  <a:pt x="569234" y="0"/>
                </a:lnTo>
                <a:lnTo>
                  <a:pt x="569234" y="502350"/>
                </a:lnTo>
                <a:lnTo>
                  <a:pt x="0" y="50235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9" id="19"/>
          <p:cNvSpPr txBox="true"/>
          <p:nvPr/>
        </p:nvSpPr>
        <p:spPr>
          <a:xfrm rot="0">
            <a:off x="360000" y="89775"/>
            <a:ext cx="3499118" cy="20630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753"/>
              </a:lnSpc>
              <a:spcBef>
                <a:spcPct val="0"/>
              </a:spcBef>
            </a:pPr>
            <a:r>
              <a:rPr lang="en-US" sz="1252" b="true">
                <a:solidFill>
                  <a:srgbClr val="BBBBBB"/>
                </a:solidFill>
                <a:latin typeface="Open Dyslexic Bold"/>
                <a:ea typeface="Open Dyslexic Bold"/>
                <a:cs typeface="Open Dyslexic Bold"/>
                <a:sym typeface="Open Dyslexic Bold"/>
              </a:rPr>
              <a:t>[Our Theme] </a:t>
            </a:r>
            <a:r>
              <a:rPr lang="en-US" sz="1252" b="true">
                <a:solidFill>
                  <a:srgbClr val="000000"/>
                </a:solidFill>
                <a:latin typeface="Open Dyslexic Bold"/>
                <a:ea typeface="Open Dyslexic Bold"/>
                <a:cs typeface="Open Dyslexic Bold"/>
                <a:sym typeface="Open Dyslexic Bold"/>
              </a:rPr>
              <a:t>Writing Project - Narrative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444598" y="536212"/>
            <a:ext cx="2193730" cy="2665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107"/>
              </a:lnSpc>
              <a:spcBef>
                <a:spcPct val="0"/>
              </a:spcBef>
            </a:pPr>
            <a:r>
              <a:rPr lang="en-US" b="true" sz="1505" u="sng">
                <a:solidFill>
                  <a:srgbClr val="000000"/>
                </a:solidFill>
                <a:latin typeface="Open Dyslexic Bold"/>
                <a:ea typeface="Open Dyslexic Bold"/>
                <a:cs typeface="Open Dyslexic Bold"/>
                <a:sym typeface="Open Dyslexic Bold"/>
              </a:rPr>
              <a:t>The New Arrival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517811" y="963433"/>
            <a:ext cx="2022615" cy="108246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761"/>
              </a:lnSpc>
            </a:pPr>
            <a:r>
              <a:rPr lang="en-US" sz="1258">
                <a:solidFill>
                  <a:srgbClr val="000000"/>
                </a:solidFill>
                <a:latin typeface="Open Dyslexic"/>
                <a:ea typeface="Open Dyslexic"/>
                <a:cs typeface="Open Dyslexic"/>
                <a:sym typeface="Open Dyslexic"/>
              </a:rPr>
              <a:t>A c</a:t>
            </a:r>
            <a:r>
              <a:rPr lang="en-US" sz="1258">
                <a:solidFill>
                  <a:srgbClr val="000000"/>
                </a:solidFill>
                <a:latin typeface="Open Dyslexic"/>
                <a:ea typeface="Open Dyslexic"/>
                <a:cs typeface="Open Dyslexic"/>
                <a:sym typeface="Open Dyslexic"/>
              </a:rPr>
              <a:t>haracter</a:t>
            </a:r>
            <a:r>
              <a:rPr lang="en-US" sz="1258">
                <a:solidFill>
                  <a:srgbClr val="000000"/>
                </a:solidFill>
                <a:latin typeface="Open Dyslexic"/>
                <a:ea typeface="Open Dyslexic"/>
                <a:cs typeface="Open Dyslexic"/>
                <a:sym typeface="Open Dyslexic"/>
              </a:rPr>
              <a:t> arrives at t</a:t>
            </a:r>
            <a:r>
              <a:rPr lang="en-US" sz="1258">
                <a:solidFill>
                  <a:srgbClr val="000000"/>
                </a:solidFill>
                <a:latin typeface="Open Dyslexic"/>
                <a:ea typeface="Open Dyslexic"/>
                <a:cs typeface="Open Dyslexic"/>
                <a:sym typeface="Open Dyslexic"/>
              </a:rPr>
              <a:t>he </a:t>
            </a:r>
            <a:r>
              <a:rPr lang="en-US" sz="1258">
                <a:solidFill>
                  <a:srgbClr val="000000"/>
                </a:solidFill>
                <a:latin typeface="Open Dyslexic"/>
                <a:ea typeface="Open Dyslexic"/>
                <a:cs typeface="Open Dyslexic"/>
                <a:sym typeface="Open Dyslexic"/>
              </a:rPr>
              <a:t>[Topic/</a:t>
            </a:r>
            <a:r>
              <a:rPr lang="en-US" sz="1258">
                <a:solidFill>
                  <a:srgbClr val="000000"/>
                </a:solidFill>
                <a:latin typeface="Open Dyslexic"/>
                <a:ea typeface="Open Dyslexic"/>
                <a:cs typeface="Open Dyslexic"/>
                <a:sym typeface="Open Dyslexic"/>
              </a:rPr>
              <a:t>Location]</a:t>
            </a:r>
            <a:r>
              <a:rPr lang="en-US" sz="1258">
                <a:solidFill>
                  <a:srgbClr val="000000"/>
                </a:solidFill>
                <a:latin typeface="Open Dyslexic"/>
                <a:ea typeface="Open Dyslexic"/>
                <a:cs typeface="Open Dyslexic"/>
                <a:sym typeface="Open Dyslexic"/>
              </a:rPr>
              <a:t> for the first time. What is the first thing they see?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2677767" y="536212"/>
            <a:ext cx="2202257" cy="2665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107"/>
              </a:lnSpc>
              <a:spcBef>
                <a:spcPct val="0"/>
              </a:spcBef>
            </a:pPr>
            <a:r>
              <a:rPr lang="en-US" b="true" sz="1505" u="sng">
                <a:solidFill>
                  <a:srgbClr val="000000"/>
                </a:solidFill>
                <a:latin typeface="Open Dyslexic Bold"/>
                <a:ea typeface="Open Dyslexic Bold"/>
                <a:cs typeface="Open Dyslexic Bold"/>
                <a:sym typeface="Open Dyslexic Bold"/>
              </a:rPr>
              <a:t>The Great Discovery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2677767" y="898028"/>
            <a:ext cx="2212716" cy="119422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901"/>
              </a:lnSpc>
            </a:pPr>
            <a:r>
              <a:rPr lang="en-US" sz="1358">
                <a:solidFill>
                  <a:srgbClr val="000000"/>
                </a:solidFill>
                <a:latin typeface="Open Dyslexic"/>
                <a:ea typeface="Open Dyslexic"/>
                <a:cs typeface="Open Dyslexic"/>
                <a:sym typeface="Open Dyslexic"/>
              </a:rPr>
              <a:t>There is a probl</a:t>
            </a:r>
            <a:r>
              <a:rPr lang="en-US" sz="1358">
                <a:solidFill>
                  <a:srgbClr val="000000"/>
                </a:solidFill>
                <a:latin typeface="Open Dyslexic"/>
                <a:ea typeface="Open Dyslexic"/>
                <a:cs typeface="Open Dyslexic"/>
                <a:sym typeface="Open Dyslexic"/>
              </a:rPr>
              <a:t>em</a:t>
            </a:r>
            <a:r>
              <a:rPr lang="en-US" sz="1358">
                <a:solidFill>
                  <a:srgbClr val="000000"/>
                </a:solidFill>
                <a:latin typeface="Open Dyslexic"/>
                <a:ea typeface="Open Dyslexic"/>
                <a:cs typeface="Open Dyslexic"/>
                <a:sym typeface="Open Dyslexic"/>
              </a:rPr>
              <a:t> at th</a:t>
            </a:r>
            <a:r>
              <a:rPr lang="en-US" sz="1358">
                <a:solidFill>
                  <a:srgbClr val="000000"/>
                </a:solidFill>
                <a:latin typeface="Open Dyslexic"/>
                <a:ea typeface="Open Dyslexic"/>
                <a:cs typeface="Open Dyslexic"/>
                <a:sym typeface="Open Dyslexic"/>
              </a:rPr>
              <a:t>e </a:t>
            </a:r>
            <a:r>
              <a:rPr lang="en-US" sz="1358">
                <a:solidFill>
                  <a:srgbClr val="000000"/>
                </a:solidFill>
                <a:latin typeface="Open Dyslexic"/>
                <a:ea typeface="Open Dyslexic"/>
                <a:cs typeface="Open Dyslexic"/>
                <a:sym typeface="Open Dyslexic"/>
              </a:rPr>
              <a:t>[Topic/</a:t>
            </a:r>
            <a:r>
              <a:rPr lang="en-US" sz="1358">
                <a:solidFill>
                  <a:srgbClr val="000000"/>
                </a:solidFill>
                <a:latin typeface="Open Dyslexic"/>
                <a:ea typeface="Open Dyslexic"/>
                <a:cs typeface="Open Dyslexic"/>
                <a:sym typeface="Open Dyslexic"/>
              </a:rPr>
              <a:t>Location]</a:t>
            </a:r>
            <a:r>
              <a:rPr lang="en-US" sz="1358">
                <a:solidFill>
                  <a:srgbClr val="000000"/>
                </a:solidFill>
                <a:latin typeface="Open Dyslexic"/>
                <a:ea typeface="Open Dyslexic"/>
                <a:cs typeface="Open Dyslexic"/>
                <a:sym typeface="Open Dyslexic"/>
              </a:rPr>
              <a:t>! How does your hero use t</a:t>
            </a:r>
            <a:r>
              <a:rPr lang="en-US" sz="1358">
                <a:solidFill>
                  <a:srgbClr val="000000"/>
                </a:solidFill>
                <a:latin typeface="Open Dyslexic"/>
                <a:ea typeface="Open Dyslexic"/>
                <a:cs typeface="Open Dyslexic"/>
                <a:sym typeface="Open Dyslexic"/>
              </a:rPr>
              <a:t>he</a:t>
            </a:r>
            <a:r>
              <a:rPr lang="en-US" sz="1358">
                <a:solidFill>
                  <a:srgbClr val="000000"/>
                </a:solidFill>
                <a:latin typeface="Open Dyslexic"/>
                <a:ea typeface="Open Dyslexic"/>
                <a:cs typeface="Open Dyslexic"/>
                <a:sym typeface="Open Dyslexic"/>
              </a:rPr>
              <a:t>ir</a:t>
            </a:r>
            <a:r>
              <a:rPr lang="en-US" sz="1358">
                <a:solidFill>
                  <a:srgbClr val="000000"/>
                </a:solidFill>
                <a:latin typeface="Open Dyslexic"/>
                <a:ea typeface="Open Dyslexic"/>
                <a:cs typeface="Open Dyslexic"/>
                <a:sym typeface="Open Dyslexic"/>
              </a:rPr>
              <a:t> </a:t>
            </a:r>
            <a:r>
              <a:rPr lang="en-US" sz="1358">
                <a:solidFill>
                  <a:srgbClr val="000000"/>
                </a:solidFill>
                <a:latin typeface="Open Dyslexic"/>
                <a:ea typeface="Open Dyslexic"/>
                <a:cs typeface="Open Dyslexic"/>
                <a:sym typeface="Open Dyslexic"/>
              </a:rPr>
              <a:t>skills to solve it?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5019948" y="536212"/>
            <a:ext cx="2132362" cy="2665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107"/>
              </a:lnSpc>
              <a:spcBef>
                <a:spcPct val="0"/>
              </a:spcBef>
            </a:pPr>
            <a:r>
              <a:rPr lang="en-US" b="true" sz="1505" u="sng">
                <a:solidFill>
                  <a:srgbClr val="000000"/>
                </a:solidFill>
                <a:latin typeface="Open Dyslexic Bold"/>
                <a:ea typeface="Open Dyslexic Bold"/>
                <a:cs typeface="Open Dyslexic Bold"/>
                <a:sym typeface="Open Dyslexic Bold"/>
              </a:rPr>
              <a:t>The Helping Hand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5060782" y="898028"/>
            <a:ext cx="2050695" cy="119422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901"/>
              </a:lnSpc>
            </a:pPr>
            <a:r>
              <a:rPr lang="en-US" sz="1358">
                <a:solidFill>
                  <a:srgbClr val="000000"/>
                </a:solidFill>
                <a:latin typeface="Open Dyslexic"/>
                <a:ea typeface="Open Dyslexic"/>
                <a:cs typeface="Open Dyslexic"/>
                <a:sym typeface="Open Dyslexic"/>
              </a:rPr>
              <a:t>While exploring </a:t>
            </a:r>
            <a:r>
              <a:rPr lang="en-US" sz="1358">
                <a:solidFill>
                  <a:srgbClr val="000000"/>
                </a:solidFill>
                <a:latin typeface="Open Dyslexic"/>
                <a:ea typeface="Open Dyslexic"/>
                <a:cs typeface="Open Dyslexic"/>
                <a:sym typeface="Open Dyslexic"/>
              </a:rPr>
              <a:t>[T</a:t>
            </a:r>
            <a:r>
              <a:rPr lang="en-US" sz="1358">
                <a:solidFill>
                  <a:srgbClr val="000000"/>
                </a:solidFill>
                <a:latin typeface="Open Dyslexic"/>
                <a:ea typeface="Open Dyslexic"/>
                <a:cs typeface="Open Dyslexic"/>
                <a:sym typeface="Open Dyslexic"/>
              </a:rPr>
              <a:t>opic/</a:t>
            </a:r>
            <a:r>
              <a:rPr lang="en-US" sz="1358">
                <a:solidFill>
                  <a:srgbClr val="000000"/>
                </a:solidFill>
                <a:latin typeface="Open Dyslexic"/>
                <a:ea typeface="Open Dyslexic"/>
                <a:cs typeface="Open Dyslexic"/>
                <a:sym typeface="Open Dyslexic"/>
              </a:rPr>
              <a:t>Location]</a:t>
            </a:r>
            <a:r>
              <a:rPr lang="en-US" sz="1358">
                <a:solidFill>
                  <a:srgbClr val="000000"/>
                </a:solidFill>
                <a:latin typeface="Open Dyslexic"/>
                <a:ea typeface="Open Dyslexic"/>
                <a:cs typeface="Open Dyslexic"/>
                <a:sym typeface="Open Dyslexic"/>
              </a:rPr>
              <a:t>, your character finds a mysterious </a:t>
            </a:r>
            <a:r>
              <a:rPr lang="en-US" sz="1358">
                <a:solidFill>
                  <a:srgbClr val="000000"/>
                </a:solidFill>
                <a:latin typeface="Open Dyslexic"/>
                <a:ea typeface="Open Dyslexic"/>
                <a:cs typeface="Open Dyslexic"/>
                <a:sym typeface="Open Dyslexic"/>
              </a:rPr>
              <a:t>[</a:t>
            </a:r>
            <a:r>
              <a:rPr lang="en-US" sz="1358">
                <a:solidFill>
                  <a:srgbClr val="000000"/>
                </a:solidFill>
                <a:latin typeface="Open Dyslexic"/>
                <a:ea typeface="Open Dyslexic"/>
                <a:cs typeface="Open Dyslexic"/>
                <a:sym typeface="Open Dyslexic"/>
              </a:rPr>
              <a:t>Obj</a:t>
            </a:r>
            <a:r>
              <a:rPr lang="en-US" sz="1358">
                <a:solidFill>
                  <a:srgbClr val="000000"/>
                </a:solidFill>
                <a:latin typeface="Open Dyslexic"/>
                <a:ea typeface="Open Dyslexic"/>
                <a:cs typeface="Open Dyslexic"/>
                <a:sym typeface="Open Dyslexic"/>
              </a:rPr>
              <a:t>ec</a:t>
            </a:r>
            <a:r>
              <a:rPr lang="en-US" sz="1358">
                <a:solidFill>
                  <a:srgbClr val="000000"/>
                </a:solidFill>
                <a:latin typeface="Open Dyslexic"/>
                <a:ea typeface="Open Dyslexic"/>
                <a:cs typeface="Open Dyslexic"/>
                <a:sym typeface="Open Dyslexic"/>
              </a:rPr>
              <a:t>t</a:t>
            </a:r>
            <a:r>
              <a:rPr lang="en-US" sz="1358">
                <a:solidFill>
                  <a:srgbClr val="000000"/>
                </a:solidFill>
                <a:latin typeface="Open Dyslexic"/>
                <a:ea typeface="Open Dyslexic"/>
                <a:cs typeface="Open Dyslexic"/>
                <a:sym typeface="Open Dyslexic"/>
              </a:rPr>
              <a:t>]</a:t>
            </a:r>
            <a:r>
              <a:rPr lang="en-US" sz="1358">
                <a:solidFill>
                  <a:srgbClr val="000000"/>
                </a:solidFill>
                <a:latin typeface="Open Dyslexic"/>
                <a:ea typeface="Open Dyslexic"/>
                <a:cs typeface="Open Dyslexic"/>
                <a:sym typeface="Open Dyslexic"/>
              </a:rPr>
              <a:t>. What happens next?</a:t>
            </a:r>
          </a:p>
        </p:txBody>
      </p:sp>
      <p:sp>
        <p:nvSpPr>
          <p:cNvPr name="TextBox 26" id="26"/>
          <p:cNvSpPr txBox="true"/>
          <p:nvPr/>
        </p:nvSpPr>
        <p:spPr>
          <a:xfrm rot="0">
            <a:off x="521155" y="4820287"/>
            <a:ext cx="1944812" cy="2665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107"/>
              </a:lnSpc>
              <a:spcBef>
                <a:spcPct val="0"/>
              </a:spcBef>
            </a:pPr>
            <a:r>
              <a:rPr lang="en-US" b="true" sz="1505" u="sng">
                <a:solidFill>
                  <a:srgbClr val="BBBBBB"/>
                </a:solidFill>
                <a:latin typeface="Open Dyslexic Bold"/>
                <a:ea typeface="Open Dyslexic Bold"/>
                <a:cs typeface="Open Dyslexic Bold"/>
                <a:sym typeface="Open Dyslexic Bold"/>
              </a:rPr>
              <a:t>[Theme Name]</a:t>
            </a:r>
          </a:p>
        </p:txBody>
      </p:sp>
      <p:sp>
        <p:nvSpPr>
          <p:cNvPr name="TextBox 27" id="27"/>
          <p:cNvSpPr txBox="true"/>
          <p:nvPr/>
        </p:nvSpPr>
        <p:spPr>
          <a:xfrm rot="0">
            <a:off x="389178" y="5382128"/>
            <a:ext cx="2208767" cy="47985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901"/>
              </a:lnSpc>
            </a:pPr>
            <a:r>
              <a:rPr lang="en-US" sz="1358">
                <a:solidFill>
                  <a:srgbClr val="BBBBBB"/>
                </a:solidFill>
                <a:latin typeface="Open Dyslexic"/>
                <a:ea typeface="Open Dyslexic"/>
                <a:cs typeface="Open Dyslexic"/>
                <a:sym typeface="Open Dyslexic"/>
              </a:rPr>
              <a:t>[Type your story prompt here...]</a:t>
            </a:r>
          </a:p>
        </p:txBody>
      </p:sp>
      <p:sp>
        <p:nvSpPr>
          <p:cNvPr name="TextBox 28" id="28"/>
          <p:cNvSpPr txBox="true"/>
          <p:nvPr/>
        </p:nvSpPr>
        <p:spPr>
          <a:xfrm rot="0">
            <a:off x="2798417" y="4820287"/>
            <a:ext cx="1944812" cy="2665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107"/>
              </a:lnSpc>
              <a:spcBef>
                <a:spcPct val="0"/>
              </a:spcBef>
            </a:pPr>
            <a:r>
              <a:rPr lang="en-US" b="true" sz="1505" u="sng">
                <a:solidFill>
                  <a:srgbClr val="BBBBBB"/>
                </a:solidFill>
                <a:latin typeface="Open Dyslexic Bold"/>
                <a:ea typeface="Open Dyslexic Bold"/>
                <a:cs typeface="Open Dyslexic Bold"/>
                <a:sym typeface="Open Dyslexic Bold"/>
              </a:rPr>
              <a:t>[Theme Name]</a:t>
            </a:r>
          </a:p>
        </p:txBody>
      </p:sp>
      <p:sp>
        <p:nvSpPr>
          <p:cNvPr name="TextBox 29" id="29"/>
          <p:cNvSpPr txBox="true"/>
          <p:nvPr/>
        </p:nvSpPr>
        <p:spPr>
          <a:xfrm rot="0">
            <a:off x="2790345" y="5382128"/>
            <a:ext cx="1960956" cy="47985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901"/>
              </a:lnSpc>
            </a:pPr>
            <a:r>
              <a:rPr lang="en-US" sz="1358">
                <a:solidFill>
                  <a:srgbClr val="BBBBBB"/>
                </a:solidFill>
                <a:latin typeface="Open Dyslexic"/>
                <a:ea typeface="Open Dyslexic"/>
                <a:cs typeface="Open Dyslexic"/>
                <a:sym typeface="Open Dyslexic"/>
              </a:rPr>
              <a:t>[Type your story prompt here...]</a:t>
            </a:r>
          </a:p>
        </p:txBody>
      </p:sp>
      <p:sp>
        <p:nvSpPr>
          <p:cNvPr name="TextBox 30" id="30"/>
          <p:cNvSpPr txBox="true"/>
          <p:nvPr/>
        </p:nvSpPr>
        <p:spPr>
          <a:xfrm rot="0">
            <a:off x="5064968" y="4820287"/>
            <a:ext cx="1944812" cy="2665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107"/>
              </a:lnSpc>
              <a:spcBef>
                <a:spcPct val="0"/>
              </a:spcBef>
            </a:pPr>
            <a:r>
              <a:rPr lang="en-US" b="true" sz="1505" u="sng">
                <a:solidFill>
                  <a:srgbClr val="BBBBBB"/>
                </a:solidFill>
                <a:latin typeface="Open Dyslexic Bold"/>
                <a:ea typeface="Open Dyslexic Bold"/>
                <a:cs typeface="Open Dyslexic Bold"/>
                <a:sym typeface="Open Dyslexic Bold"/>
              </a:rPr>
              <a:t>[Theme Name]</a:t>
            </a:r>
          </a:p>
        </p:txBody>
      </p:sp>
      <p:sp>
        <p:nvSpPr>
          <p:cNvPr name="TextBox 31" id="31"/>
          <p:cNvSpPr txBox="true"/>
          <p:nvPr/>
        </p:nvSpPr>
        <p:spPr>
          <a:xfrm rot="0">
            <a:off x="5056896" y="5382128"/>
            <a:ext cx="1960956" cy="47985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901"/>
              </a:lnSpc>
            </a:pPr>
            <a:r>
              <a:rPr lang="en-US" sz="1358">
                <a:solidFill>
                  <a:srgbClr val="BBBBBB"/>
                </a:solidFill>
                <a:latin typeface="Open Dyslexic"/>
                <a:ea typeface="Open Dyslexic"/>
                <a:cs typeface="Open Dyslexic"/>
                <a:sym typeface="Open Dyslexic"/>
              </a:rPr>
              <a:t>[Type your story prompt here...]</a:t>
            </a:r>
          </a:p>
        </p:txBody>
      </p:sp>
      <p:sp>
        <p:nvSpPr>
          <p:cNvPr name="TextBox 32" id="32"/>
          <p:cNvSpPr txBox="true"/>
          <p:nvPr/>
        </p:nvSpPr>
        <p:spPr>
          <a:xfrm rot="0">
            <a:off x="491978" y="6814688"/>
            <a:ext cx="1944812" cy="2665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107"/>
              </a:lnSpc>
              <a:spcBef>
                <a:spcPct val="0"/>
              </a:spcBef>
            </a:pPr>
            <a:r>
              <a:rPr lang="en-US" b="true" sz="1505" u="sng">
                <a:solidFill>
                  <a:srgbClr val="BBBBBB"/>
                </a:solidFill>
                <a:latin typeface="Open Dyslexic Bold"/>
                <a:ea typeface="Open Dyslexic Bold"/>
                <a:cs typeface="Open Dyslexic Bold"/>
                <a:sym typeface="Open Dyslexic Bold"/>
              </a:rPr>
              <a:t>[Theme Name]</a:t>
            </a:r>
          </a:p>
        </p:txBody>
      </p:sp>
      <p:sp>
        <p:nvSpPr>
          <p:cNvPr name="TextBox 33" id="33"/>
          <p:cNvSpPr txBox="true"/>
          <p:nvPr/>
        </p:nvSpPr>
        <p:spPr>
          <a:xfrm rot="0">
            <a:off x="360000" y="7376528"/>
            <a:ext cx="2208767" cy="47985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901"/>
              </a:lnSpc>
            </a:pPr>
            <a:r>
              <a:rPr lang="en-US" sz="1358">
                <a:solidFill>
                  <a:srgbClr val="BBBBBB"/>
                </a:solidFill>
                <a:latin typeface="Open Dyslexic"/>
                <a:ea typeface="Open Dyslexic"/>
                <a:cs typeface="Open Dyslexic"/>
                <a:sym typeface="Open Dyslexic"/>
              </a:rPr>
              <a:t>[Type your story prompt here...]</a:t>
            </a:r>
          </a:p>
        </p:txBody>
      </p:sp>
      <p:sp>
        <p:nvSpPr>
          <p:cNvPr name="TextBox 34" id="34"/>
          <p:cNvSpPr txBox="true"/>
          <p:nvPr/>
        </p:nvSpPr>
        <p:spPr>
          <a:xfrm rot="0">
            <a:off x="2769240" y="6814688"/>
            <a:ext cx="1944812" cy="2665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107"/>
              </a:lnSpc>
              <a:spcBef>
                <a:spcPct val="0"/>
              </a:spcBef>
            </a:pPr>
            <a:r>
              <a:rPr lang="en-US" b="true" sz="1505" u="sng">
                <a:solidFill>
                  <a:srgbClr val="BBBBBB"/>
                </a:solidFill>
                <a:latin typeface="Open Dyslexic Bold"/>
                <a:ea typeface="Open Dyslexic Bold"/>
                <a:cs typeface="Open Dyslexic Bold"/>
                <a:sym typeface="Open Dyslexic Bold"/>
              </a:rPr>
              <a:t>[Theme Name]</a:t>
            </a:r>
          </a:p>
        </p:txBody>
      </p:sp>
      <p:sp>
        <p:nvSpPr>
          <p:cNvPr name="TextBox 35" id="35"/>
          <p:cNvSpPr txBox="true"/>
          <p:nvPr/>
        </p:nvSpPr>
        <p:spPr>
          <a:xfrm rot="0">
            <a:off x="2761168" y="7376528"/>
            <a:ext cx="1960956" cy="47985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901"/>
              </a:lnSpc>
            </a:pPr>
            <a:r>
              <a:rPr lang="en-US" sz="1358">
                <a:solidFill>
                  <a:srgbClr val="BBBBBB"/>
                </a:solidFill>
                <a:latin typeface="Open Dyslexic"/>
                <a:ea typeface="Open Dyslexic"/>
                <a:cs typeface="Open Dyslexic"/>
                <a:sym typeface="Open Dyslexic"/>
              </a:rPr>
              <a:t>[Type your story prompt here...]</a:t>
            </a:r>
          </a:p>
        </p:txBody>
      </p:sp>
      <p:sp>
        <p:nvSpPr>
          <p:cNvPr name="TextBox 36" id="36"/>
          <p:cNvSpPr txBox="true"/>
          <p:nvPr/>
        </p:nvSpPr>
        <p:spPr>
          <a:xfrm rot="0">
            <a:off x="5035791" y="6814688"/>
            <a:ext cx="1944812" cy="2665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107"/>
              </a:lnSpc>
              <a:spcBef>
                <a:spcPct val="0"/>
              </a:spcBef>
            </a:pPr>
            <a:r>
              <a:rPr lang="en-US" b="true" sz="1505" u="sng">
                <a:solidFill>
                  <a:srgbClr val="BBBBBB"/>
                </a:solidFill>
                <a:latin typeface="Open Dyslexic Bold"/>
                <a:ea typeface="Open Dyslexic Bold"/>
                <a:cs typeface="Open Dyslexic Bold"/>
                <a:sym typeface="Open Dyslexic Bold"/>
              </a:rPr>
              <a:t>[Theme Name]</a:t>
            </a:r>
          </a:p>
        </p:txBody>
      </p:sp>
      <p:sp>
        <p:nvSpPr>
          <p:cNvPr name="TextBox 37" id="37"/>
          <p:cNvSpPr txBox="true"/>
          <p:nvPr/>
        </p:nvSpPr>
        <p:spPr>
          <a:xfrm rot="0">
            <a:off x="5027718" y="7376528"/>
            <a:ext cx="1960956" cy="47985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901"/>
              </a:lnSpc>
            </a:pPr>
            <a:r>
              <a:rPr lang="en-US" sz="1358">
                <a:solidFill>
                  <a:srgbClr val="BBBBBB"/>
                </a:solidFill>
                <a:latin typeface="Open Dyslexic"/>
                <a:ea typeface="Open Dyslexic"/>
                <a:cs typeface="Open Dyslexic"/>
                <a:sym typeface="Open Dyslexic"/>
              </a:rPr>
              <a:t>[Type your story prompt here...]</a:t>
            </a:r>
          </a:p>
        </p:txBody>
      </p:sp>
      <p:sp>
        <p:nvSpPr>
          <p:cNvPr name="TextBox 38" id="38"/>
          <p:cNvSpPr txBox="true"/>
          <p:nvPr/>
        </p:nvSpPr>
        <p:spPr>
          <a:xfrm rot="0">
            <a:off x="529228" y="8894306"/>
            <a:ext cx="1944812" cy="2665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107"/>
              </a:lnSpc>
              <a:spcBef>
                <a:spcPct val="0"/>
              </a:spcBef>
            </a:pPr>
            <a:r>
              <a:rPr lang="en-US" b="true" sz="1505" u="sng">
                <a:solidFill>
                  <a:srgbClr val="BBBBBB"/>
                </a:solidFill>
                <a:latin typeface="Open Dyslexic Bold"/>
                <a:ea typeface="Open Dyslexic Bold"/>
                <a:cs typeface="Open Dyslexic Bold"/>
                <a:sym typeface="Open Dyslexic Bold"/>
              </a:rPr>
              <a:t>[Theme Name]</a:t>
            </a:r>
          </a:p>
        </p:txBody>
      </p:sp>
      <p:sp>
        <p:nvSpPr>
          <p:cNvPr name="TextBox 39" id="39"/>
          <p:cNvSpPr txBox="true"/>
          <p:nvPr/>
        </p:nvSpPr>
        <p:spPr>
          <a:xfrm rot="0">
            <a:off x="397250" y="9456147"/>
            <a:ext cx="2208767" cy="47985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901"/>
              </a:lnSpc>
            </a:pPr>
            <a:r>
              <a:rPr lang="en-US" sz="1358">
                <a:solidFill>
                  <a:srgbClr val="BBBBBB"/>
                </a:solidFill>
                <a:latin typeface="Open Dyslexic"/>
                <a:ea typeface="Open Dyslexic"/>
                <a:cs typeface="Open Dyslexic"/>
                <a:sym typeface="Open Dyslexic"/>
              </a:rPr>
              <a:t>[Type your story prompt here...]</a:t>
            </a:r>
          </a:p>
        </p:txBody>
      </p:sp>
      <p:sp>
        <p:nvSpPr>
          <p:cNvPr name="TextBox 40" id="40"/>
          <p:cNvSpPr txBox="true"/>
          <p:nvPr/>
        </p:nvSpPr>
        <p:spPr>
          <a:xfrm rot="0">
            <a:off x="2806490" y="8894306"/>
            <a:ext cx="1944812" cy="2665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107"/>
              </a:lnSpc>
              <a:spcBef>
                <a:spcPct val="0"/>
              </a:spcBef>
            </a:pPr>
            <a:r>
              <a:rPr lang="en-US" b="true" sz="1505" u="sng">
                <a:solidFill>
                  <a:srgbClr val="BBBBBB"/>
                </a:solidFill>
                <a:latin typeface="Open Dyslexic Bold"/>
                <a:ea typeface="Open Dyslexic Bold"/>
                <a:cs typeface="Open Dyslexic Bold"/>
                <a:sym typeface="Open Dyslexic Bold"/>
              </a:rPr>
              <a:t>[Theme Name]</a:t>
            </a:r>
          </a:p>
        </p:txBody>
      </p:sp>
      <p:sp>
        <p:nvSpPr>
          <p:cNvPr name="TextBox 41" id="41"/>
          <p:cNvSpPr txBox="true"/>
          <p:nvPr/>
        </p:nvSpPr>
        <p:spPr>
          <a:xfrm rot="0">
            <a:off x="2798417" y="9456147"/>
            <a:ext cx="1960956" cy="47985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901"/>
              </a:lnSpc>
            </a:pPr>
            <a:r>
              <a:rPr lang="en-US" sz="1358">
                <a:solidFill>
                  <a:srgbClr val="BBBBBB"/>
                </a:solidFill>
                <a:latin typeface="Open Dyslexic"/>
                <a:ea typeface="Open Dyslexic"/>
                <a:cs typeface="Open Dyslexic"/>
                <a:sym typeface="Open Dyslexic"/>
              </a:rPr>
              <a:t>[Type your story prompt here...]</a:t>
            </a:r>
          </a:p>
        </p:txBody>
      </p:sp>
      <p:sp>
        <p:nvSpPr>
          <p:cNvPr name="TextBox 42" id="42"/>
          <p:cNvSpPr txBox="true"/>
          <p:nvPr/>
        </p:nvSpPr>
        <p:spPr>
          <a:xfrm rot="0">
            <a:off x="5073040" y="8894306"/>
            <a:ext cx="1944812" cy="2665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107"/>
              </a:lnSpc>
              <a:spcBef>
                <a:spcPct val="0"/>
              </a:spcBef>
            </a:pPr>
            <a:r>
              <a:rPr lang="en-US" b="true" sz="1505" u="sng">
                <a:solidFill>
                  <a:srgbClr val="BBBBBB"/>
                </a:solidFill>
                <a:latin typeface="Open Dyslexic Bold"/>
                <a:ea typeface="Open Dyslexic Bold"/>
                <a:cs typeface="Open Dyslexic Bold"/>
                <a:sym typeface="Open Dyslexic Bold"/>
              </a:rPr>
              <a:t>[Theme Name]</a:t>
            </a:r>
          </a:p>
        </p:txBody>
      </p:sp>
      <p:sp>
        <p:nvSpPr>
          <p:cNvPr name="TextBox 43" id="43"/>
          <p:cNvSpPr txBox="true"/>
          <p:nvPr/>
        </p:nvSpPr>
        <p:spPr>
          <a:xfrm rot="0">
            <a:off x="5064968" y="9456147"/>
            <a:ext cx="1960956" cy="47985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901"/>
              </a:lnSpc>
            </a:pPr>
            <a:r>
              <a:rPr lang="en-US" sz="1358">
                <a:solidFill>
                  <a:srgbClr val="BBBBBB"/>
                </a:solidFill>
                <a:latin typeface="Open Dyslexic"/>
                <a:ea typeface="Open Dyslexic"/>
                <a:cs typeface="Open Dyslexic"/>
                <a:sym typeface="Open Dyslexic"/>
              </a:rPr>
              <a:t>[Type your story prompt here...]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DAHA1CxiFFw</dc:identifier>
  <dcterms:modified xsi:type="dcterms:W3CDTF">2011-08-01T06:04:30Z</dcterms:modified>
  <cp:revision>1</cp:revision>
  <dc:title>Writing Prompt Template</dc:title>
</cp:coreProperties>
</file>